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14" r:id="rId2"/>
  </p:sldMasterIdLst>
  <p:notesMasterIdLst>
    <p:notesMasterId r:id="rId28"/>
  </p:notesMasterIdLst>
  <p:handoutMasterIdLst>
    <p:handoutMasterId r:id="rId29"/>
  </p:handoutMasterIdLst>
  <p:sldIdLst>
    <p:sldId id="264" r:id="rId3"/>
    <p:sldId id="382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385" r:id="rId15"/>
    <p:sldId id="388" r:id="rId16"/>
    <p:sldId id="280" r:id="rId17"/>
    <p:sldId id="282" r:id="rId18"/>
    <p:sldId id="321" r:id="rId19"/>
    <p:sldId id="354" r:id="rId20"/>
    <p:sldId id="292" r:id="rId21"/>
    <p:sldId id="361" r:id="rId22"/>
    <p:sldId id="389" r:id="rId23"/>
    <p:sldId id="390" r:id="rId24"/>
    <p:sldId id="391" r:id="rId25"/>
    <p:sldId id="372" r:id="rId26"/>
    <p:sldId id="272" r:id="rId27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5405" autoAdjust="0"/>
  </p:normalViewPr>
  <p:slideViewPr>
    <p:cSldViewPr snapToGrid="0">
      <p:cViewPr>
        <p:scale>
          <a:sx n="66" d="100"/>
          <a:sy n="66" d="100"/>
        </p:scale>
        <p:origin x="1142" y="4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-4555"/>
    </p:cViewPr>
  </p:sorterViewPr>
  <p:notesViewPr>
    <p:cSldViewPr snapToGrid="0">
      <p:cViewPr varScale="1">
        <p:scale>
          <a:sx n="75" d="100"/>
          <a:sy n="75" d="100"/>
        </p:scale>
        <p:origin x="296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581AD-DBCE-428B-8ABF-5183D3C9FAB5}" type="datetimeFigureOut">
              <a:rPr lang="fi-FI" smtClean="0"/>
              <a:t>13.11.2017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EB5-626D-4E8D-81C2-AC5BF11F46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1128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5516C-5E31-442F-870C-62A6DD7381E7}" type="datetimeFigureOut">
              <a:rPr lang="fi-FI" smtClean="0"/>
              <a:t>13.11.2017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CEEDE-FF4E-489C-B793-5015804239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881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6751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04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i-FI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77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782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Follow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instructions</a:t>
            </a:r>
            <a:r>
              <a:rPr lang="fi-FI" dirty="0" smtClean="0"/>
              <a:t> (</a:t>
            </a:r>
            <a:r>
              <a:rPr lang="fi-FI" dirty="0" err="1" smtClean="0"/>
              <a:t>webpage</a:t>
            </a:r>
            <a:r>
              <a:rPr lang="fi-FI" dirty="0" smtClean="0"/>
              <a:t>)</a:t>
            </a:r>
            <a:r>
              <a:rPr lang="fi-FI" baseline="0" dirty="0" smtClean="0"/>
              <a:t> and/</a:t>
            </a:r>
            <a:r>
              <a:rPr lang="fi-FI" baseline="0" dirty="0" err="1" smtClean="0"/>
              <a:t>or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under</a:t>
            </a:r>
            <a:r>
              <a:rPr lang="fi-FI" baseline="0" dirty="0" smtClean="0"/>
              <a:t> i on </a:t>
            </a:r>
            <a:r>
              <a:rPr lang="fi-FI" baseline="0" dirty="0" err="1" smtClean="0"/>
              <a:t>the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form</a:t>
            </a:r>
            <a:r>
              <a:rPr lang="fi-FI" baseline="0" dirty="0" smtClean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509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EEDE-FF4E-489C-B793-50158042394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68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74A6-80E2-497C-88C1-5F7DFA49D61F}" type="slidenum">
              <a:rPr lang="fi-FI">
                <a:solidFill>
                  <a:prstClr val="black"/>
                </a:solidFill>
              </a:rPr>
              <a:pPr/>
              <a:t>15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4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Questionaires</a:t>
            </a:r>
            <a:r>
              <a:rPr lang="fi-FI" dirty="0" smtClean="0"/>
              <a:t>:</a:t>
            </a:r>
          </a:p>
          <a:p>
            <a:r>
              <a:rPr lang="fi-FI" dirty="0" smtClean="0"/>
              <a:t>Postal:</a:t>
            </a:r>
            <a:r>
              <a:rPr lang="fi-FI" baseline="0" dirty="0" smtClean="0"/>
              <a:t> </a:t>
            </a:r>
          </a:p>
          <a:p>
            <a:r>
              <a:rPr lang="fi-FI" baseline="0" smtClean="0"/>
              <a:t>Backgroud, </a:t>
            </a:r>
            <a:r>
              <a:rPr lang="fi-FI" baseline="0" dirty="0" err="1" smtClean="0"/>
              <a:t>lifestyle</a:t>
            </a:r>
            <a:r>
              <a:rPr lang="fi-FI" baseline="0" dirty="0" smtClean="0"/>
              <a:t> &amp; </a:t>
            </a:r>
            <a:r>
              <a:rPr lang="fi-FI" baseline="0" dirty="0" err="1" smtClean="0"/>
              <a:t>health</a:t>
            </a:r>
            <a:endParaRPr lang="fi-FI" baseline="0" dirty="0" smtClean="0"/>
          </a:p>
          <a:p>
            <a:r>
              <a:rPr lang="fi-FI" baseline="0" smtClean="0"/>
              <a:t>Economy, </a:t>
            </a:r>
            <a:r>
              <a:rPr lang="fi-FI" baseline="0" dirty="0" err="1" smtClean="0"/>
              <a:t>work</a:t>
            </a:r>
            <a:r>
              <a:rPr lang="fi-FI" baseline="0" dirty="0" smtClean="0"/>
              <a:t> &amp; </a:t>
            </a:r>
            <a:r>
              <a:rPr lang="fi-FI" baseline="0" dirty="0" err="1" smtClean="0"/>
              <a:t>mental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resources</a:t>
            </a:r>
            <a:endParaRPr lang="fi-FI" baseline="0" dirty="0" smtClean="0"/>
          </a:p>
          <a:p>
            <a:endParaRPr lang="fi-FI" baseline="0" dirty="0" smtClean="0"/>
          </a:p>
          <a:p>
            <a:r>
              <a:rPr lang="fi-FI" baseline="0" dirty="0" err="1" smtClean="0"/>
              <a:t>During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the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examination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day</a:t>
            </a:r>
            <a:r>
              <a:rPr lang="fi-FI" baseline="0" dirty="0" smtClean="0"/>
              <a:t>:</a:t>
            </a:r>
          </a:p>
          <a:p>
            <a:r>
              <a:rPr lang="fi-FI" baseline="0" dirty="0" err="1" smtClean="0"/>
              <a:t>Dental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questionaire</a:t>
            </a:r>
            <a:endParaRPr lang="fi-FI" baseline="0" dirty="0" smtClean="0"/>
          </a:p>
          <a:p>
            <a:r>
              <a:rPr lang="fi-FI" baseline="0" dirty="0" err="1" smtClean="0"/>
              <a:t>Additional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questionaire</a:t>
            </a:r>
            <a:r>
              <a:rPr lang="fi-FI" baseline="0" dirty="0" smtClean="0"/>
              <a:t> (täydentävät kysymykset)</a:t>
            </a:r>
          </a:p>
          <a:p>
            <a:endParaRPr lang="fi-FI" baseline="0" dirty="0" smtClean="0"/>
          </a:p>
          <a:p>
            <a:r>
              <a:rPr lang="fi-FI" baseline="0" dirty="0" err="1" smtClean="0"/>
              <a:t>After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clinical</a:t>
            </a:r>
            <a:r>
              <a:rPr lang="fi-FI" baseline="0" dirty="0" smtClean="0"/>
              <a:t>:</a:t>
            </a:r>
          </a:p>
          <a:p>
            <a:r>
              <a:rPr lang="fi-FI" baseline="0" dirty="0" err="1" smtClean="0"/>
              <a:t>Opinions</a:t>
            </a:r>
            <a:r>
              <a:rPr lang="fi-FI" baseline="0" dirty="0" smtClean="0"/>
              <a:t> and </a:t>
            </a:r>
            <a:r>
              <a:rPr lang="fi-FI" baseline="0" dirty="0" err="1" smtClean="0"/>
              <a:t>experiences</a:t>
            </a:r>
            <a:endParaRPr lang="fi-FI" baseline="0" dirty="0" smtClean="0"/>
          </a:p>
          <a:p>
            <a:endParaRPr lang="fi-FI" baseline="0" dirty="0" smtClean="0"/>
          </a:p>
          <a:p>
            <a:endParaRPr lang="fi-FI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DC7B9F1-0AEE-4FFC-92EA-2EC6D82E1988}" type="datetime1">
              <a:rPr lang="fi-FI">
                <a:solidFill>
                  <a:prstClr val="black"/>
                </a:solidFill>
              </a:rPr>
              <a:pPr>
                <a:defRPr/>
              </a:pPr>
              <a:t>13.11.2017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ED368E-8816-4E15-A29D-3D66094BAB97}" type="slidenum">
              <a:rPr lang="fi-FI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4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Questionaires</a:t>
            </a:r>
            <a:r>
              <a:rPr lang="fi-FI" dirty="0" smtClean="0"/>
              <a:t>:</a:t>
            </a:r>
          </a:p>
          <a:p>
            <a:r>
              <a:rPr lang="fi-FI" dirty="0" smtClean="0"/>
              <a:t>Postal:</a:t>
            </a:r>
            <a:r>
              <a:rPr lang="fi-FI" baseline="0" dirty="0" smtClean="0"/>
              <a:t> </a:t>
            </a:r>
          </a:p>
          <a:p>
            <a:r>
              <a:rPr lang="fi-FI" baseline="0" smtClean="0"/>
              <a:t>Backgroud, </a:t>
            </a:r>
            <a:r>
              <a:rPr lang="fi-FI" baseline="0" dirty="0" err="1" smtClean="0"/>
              <a:t>lifestyle</a:t>
            </a:r>
            <a:r>
              <a:rPr lang="fi-FI" baseline="0" dirty="0" smtClean="0"/>
              <a:t> &amp; </a:t>
            </a:r>
            <a:r>
              <a:rPr lang="fi-FI" baseline="0" dirty="0" err="1" smtClean="0"/>
              <a:t>health</a:t>
            </a:r>
            <a:endParaRPr lang="fi-FI" baseline="0" dirty="0" smtClean="0"/>
          </a:p>
          <a:p>
            <a:r>
              <a:rPr lang="fi-FI" baseline="0" smtClean="0"/>
              <a:t>Economy, </a:t>
            </a:r>
            <a:r>
              <a:rPr lang="fi-FI" baseline="0" dirty="0" err="1" smtClean="0"/>
              <a:t>work</a:t>
            </a:r>
            <a:r>
              <a:rPr lang="fi-FI" baseline="0" dirty="0" smtClean="0"/>
              <a:t> &amp; </a:t>
            </a:r>
            <a:r>
              <a:rPr lang="fi-FI" baseline="0" dirty="0" err="1" smtClean="0"/>
              <a:t>mental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resources</a:t>
            </a:r>
            <a:endParaRPr lang="fi-FI" baseline="0" dirty="0" smtClean="0"/>
          </a:p>
          <a:p>
            <a:endParaRPr lang="fi-FI" baseline="0" dirty="0" smtClean="0"/>
          </a:p>
          <a:p>
            <a:r>
              <a:rPr lang="fi-FI" baseline="0" dirty="0" err="1" smtClean="0"/>
              <a:t>During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the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examination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day</a:t>
            </a:r>
            <a:r>
              <a:rPr lang="fi-FI" baseline="0" dirty="0" smtClean="0"/>
              <a:t>:</a:t>
            </a:r>
          </a:p>
          <a:p>
            <a:r>
              <a:rPr lang="fi-FI" baseline="0" dirty="0" err="1" smtClean="0"/>
              <a:t>Dental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questionaire</a:t>
            </a:r>
            <a:endParaRPr lang="fi-FI" baseline="0" dirty="0" smtClean="0"/>
          </a:p>
          <a:p>
            <a:r>
              <a:rPr lang="fi-FI" baseline="0" dirty="0" err="1" smtClean="0"/>
              <a:t>Additional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questionaire</a:t>
            </a:r>
            <a:r>
              <a:rPr lang="fi-FI" baseline="0" dirty="0" smtClean="0"/>
              <a:t> (täydentävät kysymykset)</a:t>
            </a:r>
          </a:p>
          <a:p>
            <a:endParaRPr lang="fi-FI" baseline="0" dirty="0" smtClean="0"/>
          </a:p>
          <a:p>
            <a:r>
              <a:rPr lang="fi-FI" baseline="0" dirty="0" err="1" smtClean="0"/>
              <a:t>After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clinical</a:t>
            </a:r>
            <a:r>
              <a:rPr lang="fi-FI" baseline="0" dirty="0" smtClean="0"/>
              <a:t>:</a:t>
            </a:r>
          </a:p>
          <a:p>
            <a:r>
              <a:rPr lang="fi-FI" baseline="0" dirty="0" err="1" smtClean="0"/>
              <a:t>Opinions</a:t>
            </a:r>
            <a:r>
              <a:rPr lang="fi-FI" baseline="0" dirty="0" smtClean="0"/>
              <a:t> and </a:t>
            </a:r>
            <a:r>
              <a:rPr lang="fi-FI" baseline="0" dirty="0" err="1" smtClean="0"/>
              <a:t>experiences</a:t>
            </a:r>
            <a:endParaRPr lang="fi-FI" baseline="0" dirty="0" smtClean="0"/>
          </a:p>
          <a:p>
            <a:endParaRPr lang="fi-FI" baseline="0" dirty="0" smtClean="0"/>
          </a:p>
          <a:p>
            <a:endParaRPr lang="fi-FI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DC7B9F1-0AEE-4FFC-92EA-2EC6D82E1988}" type="datetime1">
              <a:rPr lang="fi-FI">
                <a:solidFill>
                  <a:prstClr val="black"/>
                </a:solidFill>
              </a:rPr>
              <a:pPr>
                <a:defRPr/>
              </a:pPr>
              <a:t>13.11.2017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2ED368E-8816-4E15-A29D-3D66094BAB97}" type="slidenum">
              <a:rPr lang="fi-FI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91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There is systematic internal</a:t>
            </a:r>
            <a:r>
              <a:rPr lang="en-AU" baseline="0" dirty="0" smtClean="0"/>
              <a:t> </a:t>
            </a:r>
            <a:r>
              <a:rPr lang="en-AU" dirty="0" smtClean="0"/>
              <a:t>quality control for the register data. Certain logical</a:t>
            </a:r>
            <a:r>
              <a:rPr lang="en-AU" baseline="0" dirty="0" smtClean="0"/>
              <a:t> </a:t>
            </a:r>
            <a:r>
              <a:rPr lang="en-AU" dirty="0" smtClean="0"/>
              <a:t>errors are algorithmically checked and the data</a:t>
            </a:r>
          </a:p>
          <a:p>
            <a:r>
              <a:rPr lang="en-AU" dirty="0" smtClean="0"/>
              <a:t>collection clerk reviews the contents of the data,</a:t>
            </a:r>
            <a:r>
              <a:rPr lang="en-AU" baseline="0" dirty="0" smtClean="0"/>
              <a:t> </a:t>
            </a:r>
            <a:r>
              <a:rPr lang="en-AU" dirty="0" smtClean="0"/>
              <a:t>compares the changes with earlier years and asks</a:t>
            </a:r>
            <a:r>
              <a:rPr lang="en-AU" baseline="0" dirty="0" smtClean="0"/>
              <a:t> </a:t>
            </a:r>
            <a:r>
              <a:rPr lang="en-AU" dirty="0" smtClean="0"/>
              <a:t>hospitals to correct detected errors</a:t>
            </a:r>
          </a:p>
          <a:p>
            <a:r>
              <a:rPr lang="en-AU" dirty="0" smtClean="0"/>
              <a:t>Completeness and accuracy in the register</a:t>
            </a:r>
            <a:r>
              <a:rPr lang="en-AU" baseline="0" dirty="0" smtClean="0"/>
              <a:t> </a:t>
            </a:r>
            <a:r>
              <a:rPr lang="en-AU" dirty="0" smtClean="0"/>
              <a:t>seem to vary from satisfactory to very good in the register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BF9CD-29B1-4EF2-A929-B72F6532068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1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tx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2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466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84008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414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7133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hj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C020C099-9310-42B7-A12A-C3ED38375E3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6650325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14D5394E-C853-4312-A3E7-959BAF5A46C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6046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E0E32EC3-3728-440B-885E-7E7E0F64D9FF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2127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6B84ADE-9183-4202-AE2C-E4A19CEE6C2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9866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314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695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lysluettelo 1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500"/>
              </a:spcAft>
              <a:buFontTx/>
              <a:buNone/>
              <a:defRPr b="1">
                <a:solidFill>
                  <a:srgbClr val="FFF200"/>
                </a:solidFill>
              </a:defRPr>
            </a:lvl1pPr>
            <a:lvl2pPr marL="896938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2pPr>
            <a:lvl3pPr marL="1073150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1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7" name="Päivämäärän paikkamerkki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FB1627B-F87D-4D86-A018-67F083383A43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28" name="Alatunnisteen paikkamerk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0654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lysluettelo 2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500"/>
              </a:spcAft>
              <a:buFontTx/>
              <a:buNone/>
              <a:defRPr b="1">
                <a:solidFill>
                  <a:srgbClr val="FFF200"/>
                </a:solidFill>
              </a:defRPr>
            </a:lvl1pPr>
            <a:lvl2pPr marL="896938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2pPr>
            <a:lvl3pPr marL="1073150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418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  <a:solidFill>
            <a:srgbClr val="23408F"/>
          </a:solidFill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3974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322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6596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897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1441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54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3A53309-2499-4312-8F11-25B603ED63C9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62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3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5C3165A7-8E67-48FC-BCFC-C205E33FC8A5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76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4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3F894C02-2BBB-46B0-94F7-BF4914EDA059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561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5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9" name="Suora yhdysviiva 8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941DCA39-28C5-4861-8E78-AC0F7617CEF2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648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E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EB5D6A1C-D8FA-40C6-9B09-603A6E3B87CA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69235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0648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9870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523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662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EB008C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2225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2703242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72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E776AA7-F53C-40F5-8F8E-0243FABD014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930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1B11A7D3-5B73-44CD-BCBD-0578135BDAD3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0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742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4B8D8670-3257-4E23-88BA-283D0BF6F9B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542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graaf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275E82-ADCD-4270-A94C-F0642414AC86}" type="datetime1">
              <a:rPr lang="fi-FI" smtClean="0">
                <a:solidFill>
                  <a:srgbClr val="00AEEF"/>
                </a:solidFill>
              </a:rPr>
              <a:pPr/>
              <a:t>13.11.2017</a:t>
            </a:fld>
            <a:endParaRPr lang="fi-FI">
              <a:solidFill>
                <a:srgbClr val="00AEE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i-FI" smtClean="0">
                <a:solidFill>
                  <a:srgbClr val="00AEEF"/>
                </a:solidFill>
              </a:rPr>
              <a:t>Add footer if needed</a:t>
            </a:r>
            <a:endParaRPr lang="fi-FI">
              <a:solidFill>
                <a:srgbClr val="00AEEF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00AEEF"/>
                </a:solidFill>
              </a:rPr>
              <a:pPr/>
              <a:t>‹#›</a:t>
            </a:fld>
            <a:endParaRPr lang="fi-FI">
              <a:solidFill>
                <a:srgbClr val="00AEEF"/>
              </a:solidFill>
            </a:endParaRP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6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60393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61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1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3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600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294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96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41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C020C099-9310-42B7-A12A-C3ED38375E3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  <p:sp>
        <p:nvSpPr>
          <p:cNvPr id="18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57858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14D5394E-C853-4312-A3E7-959BAF5A46C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3753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E0E32EC3-3728-440B-885E-7E7E0F64D9FF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529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6B84ADE-9183-4202-AE2C-E4A19CEE6C2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545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05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AF4AEC08-C9BA-4319-A0D4-1CF7081F26A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2230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ve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  <p:sp>
        <p:nvSpPr>
          <p:cNvPr id="16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79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4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250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6098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4226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271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522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3E471A1-2089-4EAD-AA66-BEE880D6BE9A}" type="datetime1">
              <a:rPr lang="fi-FI" smtClean="0">
                <a:solidFill>
                  <a:srgbClr val="FFF200"/>
                </a:solidFill>
              </a:rPr>
              <a:pPr/>
              <a:t>13.11.2017</a:t>
            </a:fld>
            <a:endParaRPr lang="fi-FI">
              <a:solidFill>
                <a:srgbClr val="FFF2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smtClean="0">
                <a:solidFill>
                  <a:srgbClr val="FFF200"/>
                </a:solidFill>
              </a:rPr>
              <a:t>Add footer if needed</a:t>
            </a:r>
            <a:endParaRPr lang="fi-FI">
              <a:solidFill>
                <a:srgbClr val="FFF2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FFF200"/>
                </a:solidFill>
              </a:rPr>
              <a:pPr/>
              <a:t>‹#›</a:t>
            </a:fld>
            <a:endParaRPr lang="fi-FI">
              <a:solidFill>
                <a:srgbClr val="FFF200"/>
              </a:solidFill>
            </a:endParaRPr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873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hj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C020C099-9310-42B7-A12A-C3ED38375E3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1407935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14D5394E-C853-4312-A3E7-959BAF5A46C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65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E0E32EC3-3728-440B-885E-7E7E0F64D9FF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6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6B84ADE-9183-4202-AE2C-E4A19CEE6C2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993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0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rgbClr val="01AEEF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69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2363801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07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lysluettelo 1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500"/>
              </a:spcAft>
              <a:buFontTx/>
              <a:buNone/>
              <a:defRPr b="1">
                <a:solidFill>
                  <a:srgbClr val="FFF200"/>
                </a:solidFill>
              </a:defRPr>
            </a:lvl1pPr>
            <a:lvl2pPr marL="896938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2pPr>
            <a:lvl3pPr marL="1073150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53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lysluettelo 2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500"/>
              </a:spcAft>
              <a:buFontTx/>
              <a:buNone/>
              <a:defRPr b="1">
                <a:solidFill>
                  <a:srgbClr val="FFF200"/>
                </a:solidFill>
              </a:defRPr>
            </a:lvl1pPr>
            <a:lvl2pPr marL="896938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2pPr>
            <a:lvl3pPr marL="1073150" indent="-176213">
              <a:buFont typeface="Verdana" panose="020B0604030504040204" pitchFamily="34" charset="0"/>
              <a:buChar char="-"/>
              <a:defRPr b="1">
                <a:solidFill>
                  <a:srgbClr val="FFF200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05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  <a:solidFill>
            <a:srgbClr val="23408F"/>
          </a:solidFill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56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25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341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30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348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6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989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tx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94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57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768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3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05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otsikko 4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algn="ctr">
              <a:defRPr sz="7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pääotsikko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Päivämäärä</a:t>
            </a:r>
            <a:r>
              <a:rPr lang="en-US" dirty="0" smtClean="0"/>
              <a:t> &amp; </a:t>
            </a:r>
            <a:r>
              <a:rPr lang="en-US" dirty="0" err="1" smtClean="0"/>
              <a:t>Esittäjä</a:t>
            </a:r>
            <a:endParaRPr lang="en-US" dirty="0"/>
          </a:p>
        </p:txBody>
      </p:sp>
      <p:grpSp>
        <p:nvGrpSpPr>
          <p:cNvPr id="5" name="Ryhmä 3"/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2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380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rgbClr val="01AEEF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69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1936919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951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621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01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406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19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1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7" name="Päivämäärän paikkamerkki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FB1627B-F87D-4D86-A018-67F083383A43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28" name="Alatunnisteen paikkamerk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30" name="Suora yhdysviiva 29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2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9308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2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89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63A53309-2499-4312-8F11-25B603ED63C9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38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3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5C3165A7-8E67-48FC-BCFC-C205E33FC8A5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9182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4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3F894C02-2BBB-46B0-94F7-BF4914EDA059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227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5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501008"/>
            <a:ext cx="11510962" cy="2656510"/>
          </a:xfrm>
        </p:spPr>
        <p:txBody>
          <a:bodyPr anchor="t" anchorCtr="0">
            <a:noAutofit/>
          </a:bodyPr>
          <a:lstStyle>
            <a:lvl1pPr algn="ctr">
              <a:defRPr sz="9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9" name="Suora yhdysviiva 8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941DCA39-28C5-4861-8E78-AC0F7617CEF2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99433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E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EB5D6A1C-D8FA-40C6-9B09-603A6E3B87CA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1892665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77746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806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1314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kuvall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fi-FI" dirty="0" smtClean="0"/>
              <a:t>Lisää otsikko</a:t>
            </a:r>
            <a:endParaRPr lang="fi-FI" dirty="0"/>
          </a:p>
        </p:txBody>
      </p:sp>
      <p:grpSp>
        <p:nvGrpSpPr>
          <p:cNvPr id="4" name="Ryhmä 3"/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EB008C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1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Lisää alaotsikko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3197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13931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29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680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E776AA7-F53C-40F5-8F8E-0243FABD014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20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1B11A7D3-5B73-44CD-BCBD-0578135BDAD3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8050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6C80F80C-B939-4C9A-8EFE-C56D6BA19CA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8463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4B8D8670-3257-4E23-88BA-283D0BF6F9B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238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graaf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275E82-ADCD-4270-A94C-F0642414AC86}" type="datetime1">
              <a:rPr lang="fi-FI" smtClean="0">
                <a:solidFill>
                  <a:srgbClr val="00AEEF"/>
                </a:solidFill>
              </a:rPr>
              <a:pPr/>
              <a:t>13.11.2017</a:t>
            </a:fld>
            <a:endParaRPr lang="fi-FI">
              <a:solidFill>
                <a:srgbClr val="00AEE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i-FI" smtClean="0">
                <a:solidFill>
                  <a:srgbClr val="00AEEF"/>
                </a:solidFill>
              </a:rPr>
              <a:t>Add footer if needed</a:t>
            </a:r>
            <a:endParaRPr lang="fi-FI">
              <a:solidFill>
                <a:srgbClr val="00AEEF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99663BE-0A7D-4715-8D39-0EC59974DD85}" type="slidenum">
              <a:rPr lang="fi-FI" smtClean="0">
                <a:solidFill>
                  <a:srgbClr val="00AEEF"/>
                </a:solidFill>
              </a:rPr>
              <a:pPr/>
              <a:t>‹#›</a:t>
            </a:fld>
            <a:endParaRPr lang="fi-FI">
              <a:solidFill>
                <a:srgbClr val="00AEEF"/>
              </a:solidFill>
            </a:endParaRP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6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32121173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40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75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4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83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5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0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5999" y="579600"/>
            <a:ext cx="5756275" cy="3564000"/>
          </a:xfrm>
        </p:spPr>
        <p:txBody>
          <a:bodyPr anchor="t" anchorCtr="0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cxnSp>
        <p:nvCxnSpPr>
          <p:cNvPr id="25" name="Suora yhdysviiva 24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Ryhmä 3"/>
          <p:cNvGrpSpPr/>
          <p:nvPr userDrawn="1"/>
        </p:nvGrpSpPr>
        <p:grpSpPr bwMode="black">
          <a:xfrm>
            <a:off x="1559496" y="908720"/>
            <a:ext cx="3404531" cy="4784812"/>
            <a:chOff x="4053823" y="805616"/>
            <a:chExt cx="3746764" cy="5265795"/>
          </a:xfrm>
          <a:solidFill>
            <a:schemeClr val="bg1"/>
          </a:solidFill>
        </p:grpSpPr>
        <p:sp>
          <p:nvSpPr>
            <p:cNvPr id="49" name="Freeform 6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2" name="Freeform 9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4" name="Freeform 1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5" name="Freeform 1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6" name="Freeform 1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7" name="Freeform 1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8" name="Freeform 1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9" name="Freeform 1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0" name="Rectangle 1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1" name="Freeform 1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2" name="Freeform 1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3" name="Freeform 2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4" name="Freeform 2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6" name="Freeform 2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7" name="Freeform 2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8" name="Freeform 2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1576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i 6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9B275E82-ADCD-4270-A94C-F0642414AC86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Lisää kaavio</a:t>
            </a:r>
            <a:endParaRPr lang="en-US" dirty="0"/>
          </a:p>
        </p:txBody>
      </p:sp>
      <p:grpSp>
        <p:nvGrpSpPr>
          <p:cNvPr id="15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1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7408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C020C099-9310-42B7-A12A-C3ED38375E3C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  <p:sp>
        <p:nvSpPr>
          <p:cNvPr id="18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1542462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14D5394E-C853-4312-A3E7-959BAF5A46C0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8641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3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E0E32EC3-3728-440B-885E-7E7E0F64D9FF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8029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4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6B84ADE-9183-4202-AE2C-E4A19CEE6C2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8952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5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FFE73D51-541B-4D8A-AD8E-5512394B0904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6242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6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AF4AEC08-C9BA-4319-A0D4-1CF7081F26A9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2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FFF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708025"/>
            <a:ext cx="3860800" cy="49371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43618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ve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srgbClr val="23408F"/>
                </a:solidFill>
              </a:rPr>
              <a:t>University</a:t>
            </a:r>
            <a:r>
              <a:rPr lang="fi-FI" sz="600" b="1" dirty="0">
                <a:solidFill>
                  <a:srgbClr val="23408F"/>
                </a:solidFill>
              </a:rPr>
              <a:t> of Oulu</a:t>
            </a:r>
          </a:p>
        </p:txBody>
      </p:sp>
      <p:sp>
        <p:nvSpPr>
          <p:cNvPr id="16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7216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2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112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3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8900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Ryhmä 6"/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cxnSp>
        <p:nvCxnSpPr>
          <p:cNvPr id="22" name="Suora yhdysviiva 11"/>
          <p:cNvCxnSpPr/>
          <p:nvPr userDrawn="1"/>
        </p:nvCxnSpPr>
        <p:spPr>
          <a:xfrm>
            <a:off x="341313" y="332656"/>
            <a:ext cx="1016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/>
          <p:cNvCxnSpPr/>
          <p:nvPr userDrawn="1"/>
        </p:nvCxnSpPr>
        <p:spPr>
          <a:xfrm>
            <a:off x="1566863" y="332656"/>
            <a:ext cx="442118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13"/>
          <p:cNvCxnSpPr/>
          <p:nvPr userDrawn="1"/>
        </p:nvCxnSpPr>
        <p:spPr>
          <a:xfrm>
            <a:off x="6205538" y="332656"/>
            <a:ext cx="564197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uvan paikkamerkki 16"/>
          <p:cNvSpPr>
            <a:spLocks noGrp="1"/>
          </p:cNvSpPr>
          <p:nvPr>
            <p:ph type="pic" sz="quarter" idx="13"/>
          </p:nvPr>
        </p:nvSpPr>
        <p:spPr>
          <a:xfrm>
            <a:off x="1566863" y="1619076"/>
            <a:ext cx="10285412" cy="42699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13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fld id="{DE10481E-666C-4FF7-B137-5A9A5F208B28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kstiruutu 2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prstClr val="white"/>
                </a:solidFill>
              </a:rPr>
              <a:t>University</a:t>
            </a:r>
            <a:r>
              <a:rPr lang="fi-FI" sz="600" b="1" dirty="0">
                <a:solidFill>
                  <a:prstClr val="white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400636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0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fld id="{DE10481E-666C-4FF7-B137-5A9A5F208B28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kstiruutu 25"/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600" b="1" dirty="0" err="1">
                <a:solidFill>
                  <a:prstClr val="white"/>
                </a:solidFill>
              </a:rPr>
              <a:t>University</a:t>
            </a:r>
            <a:r>
              <a:rPr lang="fi-FI" sz="600" b="1" dirty="0">
                <a:solidFill>
                  <a:prstClr val="white"/>
                </a:solidFill>
              </a:rPr>
              <a:t> of Oulu</a:t>
            </a:r>
          </a:p>
        </p:txBody>
      </p:sp>
    </p:spTree>
    <p:extLst>
      <p:ext uri="{BB962C8B-B14F-4D97-AF65-F5344CB8AC3E}">
        <p14:creationId xmlns:p14="http://schemas.microsoft.com/office/powerpoint/2010/main" val="129198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  <p:sldLayoutId id="2147484038" r:id="rId24"/>
    <p:sldLayoutId id="2147484039" r:id="rId25"/>
    <p:sldLayoutId id="2147484040" r:id="rId26"/>
    <p:sldLayoutId id="2147484041" r:id="rId27"/>
    <p:sldLayoutId id="2147484042" r:id="rId28"/>
    <p:sldLayoutId id="2147484043" r:id="rId29"/>
    <p:sldLayoutId id="2147484044" r:id="rId30"/>
    <p:sldLayoutId id="2147484045" r:id="rId31"/>
    <p:sldLayoutId id="2147484046" r:id="rId32"/>
    <p:sldLayoutId id="2147484047" r:id="rId33"/>
    <p:sldLayoutId id="2147484048" r:id="rId34"/>
    <p:sldLayoutId id="2147484049" r:id="rId35"/>
    <p:sldLayoutId id="2147484050" r:id="rId36"/>
    <p:sldLayoutId id="2147484051" r:id="rId37"/>
    <p:sldLayoutId id="2147484052" r:id="rId38"/>
    <p:sldLayoutId id="2147484053" r:id="rId39"/>
    <p:sldLayoutId id="2147484054" r:id="rId40"/>
    <p:sldLayoutId id="2147484055" r:id="rId41"/>
    <p:sldLayoutId id="2147484056" r:id="rId42"/>
    <p:sldLayoutId id="2147484057" r:id="rId43"/>
    <p:sldLayoutId id="2147484058" r:id="rId44"/>
    <p:sldLayoutId id="2147484059" r:id="rId45"/>
    <p:sldLayoutId id="2147484060" r:id="rId46"/>
    <p:sldLayoutId id="2147484061" r:id="rId47"/>
    <p:sldLayoutId id="2147484062" r:id="rId48"/>
    <p:sldLayoutId id="2147484063" r:id="rId49"/>
    <p:sldLayoutId id="2147484064" r:id="rId50"/>
    <p:sldLayoutId id="2147484065" r:id="rId51"/>
    <p:sldLayoutId id="2147484066" r:id="rId52"/>
    <p:sldLayoutId id="2147484067" r:id="rId53"/>
    <p:sldLayoutId id="2147484068" r:id="rId54"/>
    <p:sldLayoutId id="2147484069" r:id="rId55"/>
    <p:sldLayoutId id="2147484070" r:id="rId56"/>
    <p:sldLayoutId id="2147484071" r:id="rId57"/>
    <p:sldLayoutId id="2147484072" r:id="rId5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0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NFBCprojectcenter@oulu.fi" TargetMode="Externa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Northern Finland Birth </a:t>
            </a:r>
            <a:r>
              <a:rPr lang="en-US" sz="4400" dirty="0" smtClean="0"/>
              <a:t>Cohort 1966</a:t>
            </a:r>
            <a:br>
              <a:rPr lang="en-US" sz="4400" dirty="0" smtClean="0"/>
            </a:br>
            <a:r>
              <a:rPr lang="en-US" sz="4400" dirty="0" smtClean="0"/>
              <a:t>- material request and new data</a:t>
            </a:r>
            <a:endParaRPr lang="fi-FI" sz="44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52003" y="5417989"/>
            <a:ext cx="9301199" cy="1281421"/>
          </a:xfrm>
        </p:spPr>
        <p:txBody>
          <a:bodyPr>
            <a:normAutofit fontScale="77500" lnSpcReduction="20000"/>
          </a:bodyPr>
          <a:lstStyle/>
          <a:p>
            <a:r>
              <a:rPr lang="fi-FI" sz="2800" dirty="0" smtClean="0"/>
              <a:t>Jouko Miettunen</a:t>
            </a:r>
          </a:p>
          <a:p>
            <a:r>
              <a:rPr lang="fi-FI" sz="2800" dirty="0" err="1" smtClean="0"/>
              <a:t>Professor</a:t>
            </a:r>
            <a:r>
              <a:rPr lang="fi-FI" sz="2800" dirty="0" smtClean="0"/>
              <a:t> of </a:t>
            </a:r>
            <a:r>
              <a:rPr lang="fi-FI" sz="2800" dirty="0" err="1" smtClean="0"/>
              <a:t>Clinical</a:t>
            </a:r>
            <a:r>
              <a:rPr lang="fi-FI" sz="2800" dirty="0" smtClean="0"/>
              <a:t> </a:t>
            </a:r>
            <a:r>
              <a:rPr lang="fi-FI" sz="2800" dirty="0" err="1" smtClean="0"/>
              <a:t>Epidemiology</a:t>
            </a:r>
            <a:endParaRPr lang="fi-FI" sz="2800" dirty="0" smtClean="0"/>
          </a:p>
          <a:p>
            <a:r>
              <a:rPr lang="fi-FI" sz="2800" dirty="0" smtClean="0"/>
              <a:t>Center for Life Course Health </a:t>
            </a:r>
            <a:r>
              <a:rPr lang="fi-FI" sz="2800" dirty="0" err="1" smtClean="0"/>
              <a:t>Research</a:t>
            </a:r>
            <a:r>
              <a:rPr lang="fi-FI" sz="2800" dirty="0" smtClean="0"/>
              <a:t>, </a:t>
            </a:r>
            <a:r>
              <a:rPr lang="fi-FI" sz="2800" dirty="0" err="1" smtClean="0"/>
              <a:t>University</a:t>
            </a:r>
            <a:r>
              <a:rPr lang="fi-FI" sz="2800" dirty="0" smtClean="0"/>
              <a:t> of Oulu, Finland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0900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5" y="457200"/>
            <a:ext cx="11820709" cy="6288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5927" y="345004"/>
            <a:ext cx="5165462" cy="739950"/>
          </a:xfrm>
        </p:spPr>
        <p:txBody>
          <a:bodyPr>
            <a:normAutofit/>
          </a:bodyPr>
          <a:lstStyle/>
          <a:p>
            <a:r>
              <a:rPr lang="fi-FI" sz="3600" dirty="0" err="1" smtClean="0">
                <a:latin typeface="+mn-lt"/>
              </a:rPr>
              <a:t>Material</a:t>
            </a:r>
            <a:r>
              <a:rPr lang="fi-FI" sz="3600" dirty="0" smtClean="0">
                <a:latin typeface="+mn-lt"/>
              </a:rPr>
              <a:t> </a:t>
            </a:r>
            <a:r>
              <a:rPr lang="fi-FI" sz="3600" dirty="0" err="1" smtClean="0">
                <a:latin typeface="+mn-lt"/>
              </a:rPr>
              <a:t>request</a:t>
            </a:r>
            <a:r>
              <a:rPr lang="fi-FI" sz="3600" dirty="0" smtClean="0">
                <a:latin typeface="+mn-lt"/>
              </a:rPr>
              <a:t> </a:t>
            </a:r>
            <a:r>
              <a:rPr lang="fi-FI" sz="3600" dirty="0" err="1" smtClean="0">
                <a:latin typeface="+mn-lt"/>
              </a:rPr>
              <a:t>form</a:t>
            </a:r>
            <a:endParaRPr lang="fi-FI" sz="3600" b="1" dirty="0"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7380" y="1007706"/>
            <a:ext cx="391885" cy="41557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2563162" y="341752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i = what is required to each field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2341985" y="634140"/>
            <a:ext cx="221177" cy="2923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331389" y="1990530"/>
            <a:ext cx="391885" cy="41557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9237426" y="2826805"/>
            <a:ext cx="2289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Add researchers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926147" y="2323322"/>
            <a:ext cx="513184" cy="5878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8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159" y="999176"/>
            <a:ext cx="5132529" cy="646744"/>
          </a:xfrm>
        </p:spPr>
        <p:txBody>
          <a:bodyPr>
            <a:normAutofit fontScale="90000"/>
          </a:bodyPr>
          <a:lstStyle/>
          <a:p>
            <a:r>
              <a:rPr lang="fi-FI" dirty="0" err="1" smtClean="0"/>
              <a:t>Material</a:t>
            </a:r>
            <a:r>
              <a:rPr lang="fi-FI" dirty="0" smtClean="0"/>
              <a:t> </a:t>
            </a:r>
            <a:r>
              <a:rPr lang="fi-FI" dirty="0" err="1" smtClean="0"/>
              <a:t>requests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937" y="1804136"/>
            <a:ext cx="7136239" cy="3920008"/>
          </a:xfrm>
        </p:spPr>
        <p:txBody>
          <a:bodyPr>
            <a:normAutofit lnSpcReduction="10000"/>
          </a:bodyPr>
          <a:lstStyle/>
          <a:p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evaluated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NFBC </a:t>
            </a:r>
            <a:r>
              <a:rPr lang="fi-FI" dirty="0" err="1" smtClean="0"/>
              <a:t>scientific</a:t>
            </a:r>
            <a:r>
              <a:rPr lang="fi-FI" dirty="0" smtClean="0"/>
              <a:t> </a:t>
            </a:r>
            <a:r>
              <a:rPr lang="fi-FI" dirty="0" err="1" smtClean="0"/>
              <a:t>committee</a:t>
            </a:r>
            <a:endParaRPr lang="fi-FI" dirty="0" smtClean="0"/>
          </a:p>
          <a:p>
            <a:r>
              <a:rPr lang="fi-FI" dirty="0" smtClean="0"/>
              <a:t>Evaluation </a:t>
            </a:r>
            <a:r>
              <a:rPr lang="fi-FI" dirty="0" err="1" smtClean="0"/>
              <a:t>time</a:t>
            </a:r>
            <a:r>
              <a:rPr lang="fi-FI" dirty="0" smtClean="0"/>
              <a:t> is 2 </a:t>
            </a:r>
            <a:r>
              <a:rPr lang="fi-FI" dirty="0" err="1" smtClean="0"/>
              <a:t>weeks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Decision</a:t>
            </a:r>
            <a:r>
              <a:rPr lang="fi-FI" dirty="0" smtClean="0"/>
              <a:t> made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 </a:t>
            </a:r>
            <a:r>
              <a:rPr lang="fi-FI" dirty="0" err="1" smtClean="0"/>
              <a:t>director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on </a:t>
            </a:r>
            <a:r>
              <a:rPr lang="fi-FI" dirty="0" err="1" smtClean="0"/>
              <a:t>committee’s</a:t>
            </a:r>
            <a:r>
              <a:rPr lang="fi-FI" dirty="0" smtClean="0"/>
              <a:t> </a:t>
            </a:r>
            <a:r>
              <a:rPr lang="fi-FI" dirty="0" err="1" smtClean="0"/>
              <a:t>comments</a:t>
            </a:r>
            <a:r>
              <a:rPr lang="fi-FI" dirty="0" smtClean="0"/>
              <a:t> (</a:t>
            </a:r>
            <a:r>
              <a:rPr lang="fi-FI" dirty="0" err="1" smtClean="0"/>
              <a:t>aim</a:t>
            </a:r>
            <a:r>
              <a:rPr lang="fi-FI" dirty="0" smtClean="0"/>
              <a:t> in 1 </a:t>
            </a:r>
            <a:r>
              <a:rPr lang="fi-FI" dirty="0" err="1" smtClean="0"/>
              <a:t>week</a:t>
            </a:r>
            <a:r>
              <a:rPr lang="fi-FI" dirty="0" smtClean="0"/>
              <a:t>).</a:t>
            </a:r>
          </a:p>
          <a:p>
            <a:r>
              <a:rPr lang="fi-FI" dirty="0" err="1" smtClean="0"/>
              <a:t>Contact</a:t>
            </a:r>
            <a:r>
              <a:rPr lang="fi-FI" dirty="0" smtClean="0"/>
              <a:t> </a:t>
            </a:r>
            <a:r>
              <a:rPr lang="fi-FI" dirty="0" err="1" smtClean="0"/>
              <a:t>persons</a:t>
            </a:r>
            <a:r>
              <a:rPr lang="fi-FI" dirty="0" smtClean="0"/>
              <a:t> (</a:t>
            </a:r>
            <a:r>
              <a:rPr lang="fi-FI" dirty="0" err="1" smtClean="0"/>
              <a:t>indicated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form</a:t>
            </a:r>
            <a:r>
              <a:rPr lang="fi-FI" dirty="0" smtClean="0"/>
              <a:t>)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receive</a:t>
            </a:r>
            <a:r>
              <a:rPr lang="fi-FI" dirty="0" smtClean="0"/>
              <a:t> an </a:t>
            </a:r>
            <a:r>
              <a:rPr lang="fi-FI" dirty="0" err="1" smtClean="0"/>
              <a:t>email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Greip.</a:t>
            </a:r>
          </a:p>
          <a:p>
            <a:r>
              <a:rPr lang="fi-FI" dirty="0" smtClean="0"/>
              <a:t>If ”</a:t>
            </a:r>
            <a:r>
              <a:rPr lang="fi-FI" dirty="0" err="1" smtClean="0"/>
              <a:t>request</a:t>
            </a:r>
            <a:r>
              <a:rPr lang="fi-FI" dirty="0" smtClean="0"/>
              <a:t> </a:t>
            </a:r>
            <a:r>
              <a:rPr lang="fi-FI" dirty="0" err="1" smtClean="0"/>
              <a:t>granted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r>
              <a:rPr lang="fi-FI" dirty="0" smtClean="0"/>
              <a:t> </a:t>
            </a:r>
            <a:r>
              <a:rPr lang="fi-FI" dirty="0" err="1" smtClean="0"/>
              <a:t>below</a:t>
            </a:r>
            <a:r>
              <a:rPr lang="fi-FI" dirty="0" smtClean="0"/>
              <a:t>”, </a:t>
            </a:r>
            <a:r>
              <a:rPr lang="fi-FI" dirty="0" err="1" smtClean="0"/>
              <a:t>please</a:t>
            </a:r>
            <a:r>
              <a:rPr lang="fi-FI" dirty="0" smtClean="0"/>
              <a:t> </a:t>
            </a:r>
            <a:r>
              <a:rPr lang="fi-FI" dirty="0" err="1" smtClean="0"/>
              <a:t>inform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r>
              <a:rPr lang="fi-FI" dirty="0" smtClean="0"/>
              <a:t> center (</a:t>
            </a:r>
            <a:r>
              <a:rPr lang="fi-FI" dirty="0" smtClean="0">
                <a:hlinkClick r:id="rId2"/>
              </a:rPr>
              <a:t>NFBCprojectcenter@oulu.fi</a:t>
            </a:r>
            <a:r>
              <a:rPr lang="fi-FI" dirty="0" smtClean="0"/>
              <a:t>) </a:t>
            </a:r>
            <a:r>
              <a:rPr lang="fi-FI" dirty="0" err="1" smtClean="0"/>
              <a:t>once</a:t>
            </a:r>
            <a:r>
              <a:rPr lang="fi-FI" dirty="0" smtClean="0"/>
              <a:t> (and </a:t>
            </a:r>
            <a:r>
              <a:rPr lang="fi-FI" dirty="0" err="1" smtClean="0"/>
              <a:t>how</a:t>
            </a:r>
            <a:r>
              <a:rPr lang="fi-FI" dirty="0" smtClean="0"/>
              <a:t>)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 smtClean="0"/>
              <a:t>been</a:t>
            </a:r>
            <a:r>
              <a:rPr lang="fi-FI" dirty="0" smtClean="0"/>
              <a:t> </a:t>
            </a:r>
            <a:r>
              <a:rPr lang="fi-FI" dirty="0" err="1" smtClean="0"/>
              <a:t>met</a:t>
            </a:r>
            <a:r>
              <a:rPr lang="fi-FI" dirty="0" smtClean="0"/>
              <a:t>. </a:t>
            </a:r>
            <a:r>
              <a:rPr lang="fi-FI" dirty="0" err="1" smtClean="0"/>
              <a:t>This</a:t>
            </a:r>
            <a:r>
              <a:rPr lang="fi-FI" dirty="0" smtClean="0"/>
              <a:t> is </a:t>
            </a:r>
            <a:r>
              <a:rPr lang="fi-FI" dirty="0" err="1" smtClean="0"/>
              <a:t>required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getting</a:t>
            </a:r>
            <a:r>
              <a:rPr lang="fi-FI" dirty="0" smtClean="0"/>
              <a:t> </a:t>
            </a:r>
            <a:r>
              <a:rPr lang="fi-FI" dirty="0" err="1" smtClean="0"/>
              <a:t>access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data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61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496930" y="718743"/>
            <a:ext cx="7106923" cy="71306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NFBC Project Center personnel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12</a:t>
            </a:fld>
            <a:endParaRPr lang="fi-FI"/>
          </a:p>
        </p:txBody>
      </p:sp>
      <p:grpSp>
        <p:nvGrpSpPr>
          <p:cNvPr id="79" name="Group 78"/>
          <p:cNvGrpSpPr/>
          <p:nvPr/>
        </p:nvGrpSpPr>
        <p:grpSpPr>
          <a:xfrm>
            <a:off x="9477383" y="1845977"/>
            <a:ext cx="1877437" cy="1694495"/>
            <a:chOff x="235465" y="4758841"/>
            <a:chExt cx="1877437" cy="1694495"/>
          </a:xfrm>
        </p:grpSpPr>
        <p:grpSp>
          <p:nvGrpSpPr>
            <p:cNvPr id="80" name="Group 79"/>
            <p:cNvGrpSpPr/>
            <p:nvPr/>
          </p:nvGrpSpPr>
          <p:grpSpPr>
            <a:xfrm>
              <a:off x="568748" y="4758841"/>
              <a:ext cx="1222093" cy="1260482"/>
              <a:chOff x="7288529" y="215897"/>
              <a:chExt cx="1222093" cy="1260482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7288529" y="225296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7939" y="215897"/>
                <a:ext cx="863272" cy="1260482"/>
              </a:xfrm>
              <a:prstGeom prst="rect">
                <a:avLst/>
              </a:prstGeom>
            </p:spPr>
          </p:pic>
        </p:grpSp>
        <p:sp>
          <p:nvSpPr>
            <p:cNvPr id="81" name="TextBox 80"/>
            <p:cNvSpPr txBox="1"/>
            <p:nvPr/>
          </p:nvSpPr>
          <p:spPr>
            <a:xfrm>
              <a:off x="235465" y="5991671"/>
              <a:ext cx="1877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Marjo-Riitta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Järvelin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Scientific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director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800216" y="3913496"/>
            <a:ext cx="1326004" cy="1694495"/>
            <a:chOff x="3993114" y="974220"/>
            <a:chExt cx="1326004" cy="1694495"/>
          </a:xfrm>
        </p:grpSpPr>
        <p:grpSp>
          <p:nvGrpSpPr>
            <p:cNvPr id="33" name="Group 32"/>
            <p:cNvGrpSpPr/>
            <p:nvPr/>
          </p:nvGrpSpPr>
          <p:grpSpPr>
            <a:xfrm>
              <a:off x="4025502" y="974220"/>
              <a:ext cx="1222093" cy="1217939"/>
              <a:chOff x="9036496" y="2320946"/>
              <a:chExt cx="1222093" cy="1217939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9036496" y="2320946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740" y="2381123"/>
                <a:ext cx="1097583" cy="1097583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3993114" y="2207050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Juha Auvinen,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Clinical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adivisor</a:t>
              </a:r>
              <a:endParaRPr kumimoji="0" lang="fi-FI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17679" y="1855376"/>
            <a:ext cx="1470113" cy="1713428"/>
            <a:chOff x="7120040" y="1286591"/>
            <a:chExt cx="1470113" cy="1713428"/>
          </a:xfrm>
        </p:grpSpPr>
        <p:grpSp>
          <p:nvGrpSpPr>
            <p:cNvPr id="45" name="Group 44"/>
            <p:cNvGrpSpPr/>
            <p:nvPr/>
          </p:nvGrpSpPr>
          <p:grpSpPr>
            <a:xfrm>
              <a:off x="7233859" y="1286591"/>
              <a:ext cx="1222093" cy="1217939"/>
              <a:chOff x="3496783" y="1450434"/>
              <a:chExt cx="1222093" cy="1217939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496783" y="1450434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2196" y="1516227"/>
                <a:ext cx="1080120" cy="1080120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7120040" y="2538354"/>
              <a:ext cx="147011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Arto Muhli, Data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system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manager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03965" y="1855376"/>
            <a:ext cx="1503938" cy="1713428"/>
            <a:chOff x="1811527" y="1041667"/>
            <a:chExt cx="1503938" cy="1713428"/>
          </a:xfrm>
        </p:grpSpPr>
        <p:grpSp>
          <p:nvGrpSpPr>
            <p:cNvPr id="49" name="Group 48"/>
            <p:cNvGrpSpPr/>
            <p:nvPr/>
          </p:nvGrpSpPr>
          <p:grpSpPr>
            <a:xfrm>
              <a:off x="1952450" y="1041667"/>
              <a:ext cx="1222093" cy="1217939"/>
              <a:chOff x="1953379" y="1447318"/>
              <a:chExt cx="1222093" cy="1217939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53379" y="1447318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1720" y="1487091"/>
                <a:ext cx="1016986" cy="1146263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1811527" y="2293430"/>
              <a:ext cx="15039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Tuula Ylitalo,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Project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secretary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92555" y="1855376"/>
            <a:ext cx="1521570" cy="1713428"/>
            <a:chOff x="280970" y="1041667"/>
            <a:chExt cx="1521570" cy="1713428"/>
          </a:xfrm>
        </p:grpSpPr>
        <p:grpSp>
          <p:nvGrpSpPr>
            <p:cNvPr id="41" name="Group 40"/>
            <p:cNvGrpSpPr/>
            <p:nvPr/>
          </p:nvGrpSpPr>
          <p:grpSpPr>
            <a:xfrm>
              <a:off x="444586" y="1041667"/>
              <a:ext cx="1222093" cy="1217939"/>
              <a:chOff x="445515" y="1447319"/>
              <a:chExt cx="1222093" cy="1217939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445515" y="1447319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700" y="1516227"/>
                <a:ext cx="1080120" cy="1080120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280970" y="2293430"/>
              <a:ext cx="15215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Minna Männikkö,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Research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director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30800" y="1855376"/>
            <a:ext cx="1319592" cy="1890267"/>
            <a:chOff x="5314579" y="938245"/>
            <a:chExt cx="1319592" cy="1890267"/>
          </a:xfrm>
        </p:grpSpPr>
        <p:grpSp>
          <p:nvGrpSpPr>
            <p:cNvPr id="37" name="Group 36"/>
            <p:cNvGrpSpPr/>
            <p:nvPr/>
          </p:nvGrpSpPr>
          <p:grpSpPr>
            <a:xfrm>
              <a:off x="5360186" y="938245"/>
              <a:ext cx="1222093" cy="1217939"/>
              <a:chOff x="3518487" y="3295704"/>
              <a:chExt cx="1222093" cy="1217939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3518487" y="3295704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95600" y="3341510"/>
                <a:ext cx="1066716" cy="1139303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5314579" y="2182181"/>
              <a:ext cx="13195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Anu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Outinen-</a:t>
              </a:r>
              <a:endParaRPr kumimoji="0" lang="fi-FI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Tuuponen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Research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nurse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73289" y="1855376"/>
            <a:ext cx="1537600" cy="1890267"/>
            <a:chOff x="3156153" y="5413993"/>
            <a:chExt cx="1537600" cy="1890267"/>
          </a:xfrm>
        </p:grpSpPr>
        <p:grpSp>
          <p:nvGrpSpPr>
            <p:cNvPr id="94" name="Group 93"/>
            <p:cNvGrpSpPr/>
            <p:nvPr/>
          </p:nvGrpSpPr>
          <p:grpSpPr>
            <a:xfrm>
              <a:off x="3156153" y="5413993"/>
              <a:ext cx="1537600" cy="1890267"/>
              <a:chOff x="5314579" y="938245"/>
              <a:chExt cx="1537600" cy="1890267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5360186" y="938245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314579" y="2182181"/>
                <a:ext cx="15376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Marja-Leena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Kytökangas </a:t>
                </a:r>
                <a:r>
                  <a:rPr kumimoji="0" lang="fi-FI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Labo</a:t>
                </a: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-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ratory</a:t>
                </a: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 </a:t>
                </a:r>
                <a:r>
                  <a:rPr kumimoji="0" lang="fi-FI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technician</a:t>
                </a:r>
                <a:endParaRPr kumimoji="0" lang="fi-FI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98657" y="5482390"/>
              <a:ext cx="1072815" cy="1072815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</p:grpSp>
      <p:grpSp>
        <p:nvGrpSpPr>
          <p:cNvPr id="54" name="Group 53"/>
          <p:cNvGrpSpPr/>
          <p:nvPr/>
        </p:nvGrpSpPr>
        <p:grpSpPr>
          <a:xfrm>
            <a:off x="1467097" y="3925303"/>
            <a:ext cx="1351842" cy="1714962"/>
            <a:chOff x="440875" y="2834292"/>
            <a:chExt cx="1351842" cy="1714962"/>
          </a:xfrm>
        </p:grpSpPr>
        <p:grpSp>
          <p:nvGrpSpPr>
            <p:cNvPr id="75" name="Group 74"/>
            <p:cNvGrpSpPr/>
            <p:nvPr/>
          </p:nvGrpSpPr>
          <p:grpSpPr>
            <a:xfrm>
              <a:off x="440875" y="2834292"/>
              <a:ext cx="1222093" cy="1217939"/>
              <a:chOff x="388271" y="3284984"/>
              <a:chExt cx="1222093" cy="1217939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388271" y="3284984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9477" y="3370641"/>
                <a:ext cx="1080121" cy="1080121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  <p:sp>
          <p:nvSpPr>
            <p:cNvPr id="76" name="TextBox 75"/>
            <p:cNvSpPr txBox="1"/>
            <p:nvPr/>
          </p:nvSpPr>
          <p:spPr>
            <a:xfrm>
              <a:off x="497170" y="4087589"/>
              <a:ext cx="12955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Eeva Vaaramo,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Statistician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7865115" y="5174658"/>
            <a:ext cx="14173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Teemu Ahlholm,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rPr>
              <a:t>IT-designer</a:t>
            </a:r>
            <a:endParaRPr kumimoji="0" lang="fi-FI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899989" y="3922895"/>
            <a:ext cx="1222093" cy="1217939"/>
          </a:xfrm>
          <a:prstGeom prst="roundRect">
            <a:avLst/>
          </a:prstGeom>
          <a:gradFill flip="none" rotWithShape="1">
            <a:gsLst>
              <a:gs pos="0">
                <a:srgbClr val="ED7D31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ED7D31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ED7D31">
                  <a:lumMod val="20000"/>
                  <a:lumOff val="8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114070" y="3925303"/>
            <a:ext cx="1332163" cy="1714548"/>
            <a:chOff x="3465701" y="2834292"/>
            <a:chExt cx="1332163" cy="1714548"/>
          </a:xfrm>
        </p:grpSpPr>
        <p:sp>
          <p:nvSpPr>
            <p:cNvPr id="63" name="TextBox 62"/>
            <p:cNvSpPr txBox="1"/>
            <p:nvPr/>
          </p:nvSpPr>
          <p:spPr>
            <a:xfrm>
              <a:off x="3505523" y="4087175"/>
              <a:ext cx="129234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Paula Pesonen,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Statistician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465701" y="2834292"/>
              <a:ext cx="1222093" cy="1217939"/>
              <a:chOff x="3465701" y="2858229"/>
              <a:chExt cx="1222093" cy="1217939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3465701" y="2858229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9454" y="2962345"/>
                <a:ext cx="1057182" cy="1057182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4672412" y="3925303"/>
            <a:ext cx="1590792" cy="1714548"/>
            <a:chOff x="4904868" y="2834292"/>
            <a:chExt cx="1590792" cy="1714548"/>
          </a:xfrm>
        </p:grpSpPr>
        <p:sp>
          <p:nvSpPr>
            <p:cNvPr id="59" name="TextBox 58"/>
            <p:cNvSpPr txBox="1"/>
            <p:nvPr/>
          </p:nvSpPr>
          <p:spPr>
            <a:xfrm>
              <a:off x="4966074" y="4087175"/>
              <a:ext cx="15295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Tanja Nordström,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Statistician</a:t>
              </a:r>
              <a:r>
                <a:rPr kumimoji="0" lang="fi-FI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rPr>
                <a:t> </a:t>
              </a:r>
              <a:endPara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904868" y="2834292"/>
              <a:ext cx="1222093" cy="1217939"/>
              <a:chOff x="4904868" y="2834292"/>
              <a:chExt cx="1222093" cy="1217939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4904868" y="2834292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114" y="2920343"/>
                <a:ext cx="1072673" cy="1072673"/>
              </a:xfrm>
              <a:prstGeom prst="rect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320912" y="3925303"/>
            <a:ext cx="1425390" cy="1713427"/>
            <a:chOff x="6816910" y="3942017"/>
            <a:chExt cx="1425390" cy="1713427"/>
          </a:xfrm>
        </p:grpSpPr>
        <p:grpSp>
          <p:nvGrpSpPr>
            <p:cNvPr id="5" name="Group 4"/>
            <p:cNvGrpSpPr/>
            <p:nvPr/>
          </p:nvGrpSpPr>
          <p:grpSpPr>
            <a:xfrm>
              <a:off x="6816910" y="3942017"/>
              <a:ext cx="1425390" cy="1713427"/>
              <a:chOff x="6813972" y="3377578"/>
              <a:chExt cx="1425390" cy="1713427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6868346" y="3377578"/>
                <a:ext cx="1222093" cy="1217939"/>
              </a:xfrm>
              <a:prstGeom prst="roundRect">
                <a:avLst/>
              </a:pr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  <a:shade val="30000"/>
                      <a:satMod val="115000"/>
                    </a:srgbClr>
                  </a:gs>
                  <a:gs pos="50000">
                    <a:srgbClr val="ED7D31">
                      <a:lumMod val="20000"/>
                      <a:lumOff val="80000"/>
                      <a:shade val="67500"/>
                      <a:satMod val="115000"/>
                    </a:srgbClr>
                  </a:gs>
                  <a:gs pos="100000">
                    <a:srgbClr val="ED7D31">
                      <a:lumMod val="20000"/>
                      <a:lumOff val="8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813972" y="4629340"/>
                <a:ext cx="142539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Heli Lehtiniemi,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Statistician</a:t>
                </a:r>
                <a:r>
                  <a:rPr kumimoji="0" lang="fi-FI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 charset="0"/>
                  </a:rPr>
                  <a:t> </a:t>
                </a:r>
                <a:endParaRPr kumimoji="0" lang="fi-FI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charset="0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70262" y="3998885"/>
              <a:ext cx="1020702" cy="1116543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4335" y="3989619"/>
            <a:ext cx="1020478" cy="1094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4060" y="5877633"/>
            <a:ext cx="556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Need</a:t>
            </a:r>
            <a:r>
              <a:rPr lang="fi-FI" b="1" dirty="0" smtClean="0"/>
              <a:t> help, </a:t>
            </a:r>
            <a:r>
              <a:rPr lang="fi-FI" b="1" dirty="0" err="1" smtClean="0"/>
              <a:t>contact</a:t>
            </a:r>
            <a:r>
              <a:rPr lang="fi-FI" b="1" dirty="0" smtClean="0"/>
              <a:t>: NFBCprojectcenter@oulu.fi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0967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2093339"/>
          </a:xfrm>
        </p:spPr>
        <p:txBody>
          <a:bodyPr/>
          <a:lstStyle/>
          <a:p>
            <a:r>
              <a:rPr lang="fi-FI" dirty="0" err="1" smtClean="0"/>
              <a:t>Additional</a:t>
            </a:r>
            <a:r>
              <a:rPr lang="fi-FI" dirty="0" smtClean="0"/>
              <a:t> data </a:t>
            </a:r>
            <a:r>
              <a:rPr lang="fi-FI" dirty="0" err="1" smtClean="0"/>
              <a:t>permission</a:t>
            </a:r>
            <a:r>
              <a:rPr lang="fi-FI" dirty="0" smtClean="0"/>
              <a:t> </a:t>
            </a:r>
            <a:r>
              <a:rPr lang="fi-FI" dirty="0" err="1" smtClean="0"/>
              <a:t>issues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err="1"/>
              <a:t>Permission</a:t>
            </a:r>
            <a:r>
              <a:rPr lang="fi-FI" dirty="0"/>
              <a:t> </a:t>
            </a:r>
            <a:r>
              <a:rPr lang="fi-FI" dirty="0" err="1"/>
              <a:t>usually</a:t>
            </a:r>
            <a:r>
              <a:rPr lang="fi-FI" dirty="0"/>
              <a:t> in a </a:t>
            </a:r>
            <a:r>
              <a:rPr lang="fi-FI" dirty="0" err="1"/>
              <a:t>couple</a:t>
            </a:r>
            <a:r>
              <a:rPr lang="fi-FI" dirty="0"/>
              <a:t> of </a:t>
            </a:r>
            <a:r>
              <a:rPr lang="fi-FI" dirty="0" err="1"/>
              <a:t>weeks</a:t>
            </a:r>
            <a:r>
              <a:rPr lang="fi-FI" dirty="0"/>
              <a:t>, </a:t>
            </a:r>
            <a:r>
              <a:rPr lang="fi-FI" dirty="0" err="1"/>
              <a:t>getting</a:t>
            </a:r>
            <a:r>
              <a:rPr lang="fi-FI" dirty="0"/>
              <a:t> data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take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, </a:t>
            </a:r>
            <a:r>
              <a:rPr lang="fi-FI" dirty="0" err="1"/>
              <a:t>active</a:t>
            </a:r>
            <a:r>
              <a:rPr lang="fi-FI" dirty="0"/>
              <a:t> </a:t>
            </a:r>
            <a:r>
              <a:rPr lang="fi-FI" dirty="0" err="1"/>
              <a:t>collaboration</a:t>
            </a:r>
            <a:r>
              <a:rPr lang="fi-FI" dirty="0"/>
              <a:t> </a:t>
            </a:r>
            <a:r>
              <a:rPr lang="fi-FI" dirty="0" err="1"/>
              <a:t>helps</a:t>
            </a: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</a:t>
            </a:r>
            <a:endParaRPr lang="fi-FI" dirty="0"/>
          </a:p>
          <a:p>
            <a:r>
              <a:rPr lang="fi-FI" dirty="0" err="1" smtClean="0"/>
              <a:t>Include</a:t>
            </a:r>
            <a:r>
              <a:rPr lang="fi-FI" dirty="0" smtClean="0"/>
              <a:t> a </a:t>
            </a:r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plan</a:t>
            </a:r>
            <a:r>
              <a:rPr lang="fi-FI" dirty="0" smtClean="0"/>
              <a:t> and </a:t>
            </a:r>
            <a:r>
              <a:rPr lang="fi-FI" dirty="0" err="1" smtClean="0"/>
              <a:t>variable</a:t>
            </a:r>
            <a:r>
              <a:rPr lang="fi-FI" dirty="0" smtClean="0"/>
              <a:t> </a:t>
            </a:r>
            <a:r>
              <a:rPr lang="fi-FI" dirty="0" err="1" smtClean="0"/>
              <a:t>list</a:t>
            </a:r>
            <a:endParaRPr lang="fi-FI" dirty="0" smtClean="0"/>
          </a:p>
          <a:p>
            <a:r>
              <a:rPr lang="fi-FI" dirty="0" smtClean="0"/>
              <a:t>Data </a:t>
            </a:r>
            <a:r>
              <a:rPr lang="fi-FI" dirty="0" err="1" smtClean="0"/>
              <a:t>Transfer</a:t>
            </a:r>
            <a:r>
              <a:rPr lang="fi-FI" dirty="0" smtClean="0"/>
              <a:t> </a:t>
            </a:r>
            <a:r>
              <a:rPr lang="fi-FI" dirty="0" err="1" smtClean="0"/>
              <a:t>Agreement</a:t>
            </a:r>
            <a:endParaRPr lang="fi-FI" dirty="0" smtClean="0"/>
          </a:p>
          <a:p>
            <a:r>
              <a:rPr lang="fi-FI" dirty="0" smtClean="0"/>
              <a:t>European Commission </a:t>
            </a:r>
            <a:r>
              <a:rPr lang="fi-FI" dirty="0" err="1" smtClean="0"/>
              <a:t>Clauses</a:t>
            </a:r>
            <a:r>
              <a:rPr lang="fi-FI" dirty="0" smtClean="0"/>
              <a:t> </a:t>
            </a:r>
            <a:r>
              <a:rPr lang="fi-FI" dirty="0" err="1" smtClean="0"/>
              <a:t>agreement</a:t>
            </a:r>
            <a:endParaRPr lang="fi-FI" dirty="0" smtClean="0"/>
          </a:p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registers</a:t>
            </a:r>
            <a:r>
              <a:rPr lang="fi-FI" dirty="0" smtClean="0"/>
              <a:t> (</a:t>
            </a:r>
            <a:r>
              <a:rPr lang="fi-FI" dirty="0" err="1" smtClean="0"/>
              <a:t>cases</a:t>
            </a:r>
            <a:r>
              <a:rPr lang="fi-FI" dirty="0" smtClean="0"/>
              <a:t> of </a:t>
            </a:r>
            <a:r>
              <a:rPr lang="fi-FI" dirty="0" err="1" smtClean="0"/>
              <a:t>death</a:t>
            </a:r>
            <a:r>
              <a:rPr lang="fi-FI" dirty="0" smtClean="0"/>
              <a:t>, </a:t>
            </a:r>
            <a:r>
              <a:rPr lang="fi-FI" dirty="0" err="1" smtClean="0"/>
              <a:t>occupation</a:t>
            </a:r>
            <a:r>
              <a:rPr lang="fi-FI" dirty="0" smtClean="0"/>
              <a:t>, </a:t>
            </a:r>
            <a:r>
              <a:rPr lang="fi-FI" dirty="0" err="1" smtClean="0"/>
              <a:t>education</a:t>
            </a:r>
            <a:r>
              <a:rPr lang="fi-FI" dirty="0" smtClean="0"/>
              <a:t>)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available</a:t>
            </a:r>
            <a:r>
              <a:rPr lang="fi-FI" dirty="0" smtClean="0"/>
              <a:t> for </a:t>
            </a:r>
            <a:r>
              <a:rPr lang="fi-FI" dirty="0" err="1" smtClean="0"/>
              <a:t>researchers</a:t>
            </a:r>
            <a:r>
              <a:rPr lang="fi-FI" dirty="0" smtClean="0"/>
              <a:t> outside Finland </a:t>
            </a:r>
            <a:r>
              <a:rPr lang="fi-FI" dirty="0" err="1" smtClean="0"/>
              <a:t>or</a:t>
            </a:r>
            <a:r>
              <a:rPr lang="fi-FI" dirty="0" smtClean="0"/>
              <a:t> European Union and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register</a:t>
            </a:r>
            <a:r>
              <a:rPr lang="fi-FI" dirty="0" smtClean="0"/>
              <a:t> </a:t>
            </a:r>
            <a:r>
              <a:rPr lang="fi-FI" dirty="0" err="1" smtClean="0"/>
              <a:t>require</a:t>
            </a:r>
            <a:r>
              <a:rPr lang="fi-FI" dirty="0" smtClean="0"/>
              <a:t> </a:t>
            </a:r>
            <a:r>
              <a:rPr lang="fi-FI" dirty="0" err="1" smtClean="0"/>
              <a:t>personal</a:t>
            </a:r>
            <a:r>
              <a:rPr lang="fi-FI" dirty="0" smtClean="0"/>
              <a:t> </a:t>
            </a:r>
            <a:r>
              <a:rPr lang="fi-FI" dirty="0" err="1" smtClean="0"/>
              <a:t>permission</a:t>
            </a:r>
            <a:r>
              <a:rPr lang="fi-FI" dirty="0" smtClean="0"/>
              <a:t> to </a:t>
            </a:r>
            <a:r>
              <a:rPr lang="fi-FI" dirty="0" err="1" smtClean="0"/>
              <a:t>use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data –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smtClean="0"/>
              <a:t>!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smtClean="0">
                <a:solidFill>
                  <a:srgbClr val="FF0000"/>
                </a:solidFill>
              </a:rPr>
              <a:t>MOST OF THE DATA IS AVAILABLE FOR EVERYONE!!!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4757" b="15469"/>
          <a:stretch/>
        </p:blipFill>
        <p:spPr>
          <a:xfrm>
            <a:off x="1984115" y="2867206"/>
            <a:ext cx="2596764" cy="30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NEW DATA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NFBC 1966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6A1C-D8FA-40C6-9B09-603A6E3B87CA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93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/>
          <p:cNvSpPr/>
          <p:nvPr/>
        </p:nvSpPr>
        <p:spPr>
          <a:xfrm>
            <a:off x="188649" y="1709537"/>
            <a:ext cx="11814701" cy="4264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391276"/>
            <a:ext cx="9143999" cy="792088"/>
          </a:xfrm>
        </p:spPr>
        <p:txBody>
          <a:bodyPr>
            <a:noAutofit/>
          </a:bodyPr>
          <a:lstStyle/>
          <a:p>
            <a:pPr algn="ctr"/>
            <a:r>
              <a:rPr lang="fi-FI" sz="3600" dirty="0" err="1">
                <a:latin typeface="+mn-lt"/>
                <a:cs typeface="Arial" pitchFamily="34" charset="0"/>
              </a:rPr>
              <a:t>Northern</a:t>
            </a:r>
            <a:r>
              <a:rPr lang="fi-FI" sz="3600" dirty="0">
                <a:latin typeface="+mn-lt"/>
                <a:cs typeface="Arial" pitchFamily="34" charset="0"/>
              </a:rPr>
              <a:t> Finland </a:t>
            </a:r>
            <a:r>
              <a:rPr lang="fi-FI" sz="3600" dirty="0" err="1">
                <a:latin typeface="+mn-lt"/>
                <a:cs typeface="Arial" pitchFamily="34" charset="0"/>
              </a:rPr>
              <a:t>Birth</a:t>
            </a:r>
            <a:r>
              <a:rPr lang="fi-FI" sz="3600" dirty="0">
                <a:latin typeface="+mn-lt"/>
                <a:cs typeface="Arial" pitchFamily="34" charset="0"/>
              </a:rPr>
              <a:t> </a:t>
            </a:r>
            <a:r>
              <a:rPr lang="fi-FI" sz="3600" dirty="0" err="1">
                <a:latin typeface="+mn-lt"/>
                <a:cs typeface="Arial" pitchFamily="34" charset="0"/>
              </a:rPr>
              <a:t>Cohort</a:t>
            </a:r>
            <a:r>
              <a:rPr lang="fi-FI" sz="3600" dirty="0">
                <a:latin typeface="+mn-lt"/>
                <a:cs typeface="Arial" pitchFamily="34" charset="0"/>
              </a:rPr>
              <a:t> 1966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2622" y="1770454"/>
            <a:ext cx="952989" cy="6001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24-28th </a:t>
            </a:r>
          </a:p>
          <a:p>
            <a:r>
              <a:rPr lang="fi-FI" sz="11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gestational</a:t>
            </a:r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i-FI" sz="11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week</a:t>
            </a:r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9762" y="3347422"/>
            <a:ext cx="58552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smtClean="0">
                <a:solidFill>
                  <a:prstClr val="black"/>
                </a:solidFill>
                <a:latin typeface="Comic Sans MS" panose="030F0702030302020204" pitchFamily="66" charset="0"/>
              </a:rPr>
              <a:t>Employment, </a:t>
            </a:r>
            <a:r>
              <a:rPr lang="en-US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unemployment and pensions (Register of Finnish Centre for Pensions)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44553" y="3635453"/>
            <a:ext cx="671049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Hospitalizations and diagnoses (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Hospital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discharge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register</a:t>
            </a:r>
            <a:r>
              <a:rPr lang="fi-FI" sz="11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fi-FI" sz="11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inpatients</a:t>
            </a:r>
            <a:r>
              <a:rPr lang="fi-FI" sz="11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/</a:t>
            </a:r>
            <a:r>
              <a:rPr lang="fi-FI" sz="11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outpatients</a:t>
            </a:r>
            <a:r>
              <a:rPr lang="fi-FI" sz="11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24673" y="3923486"/>
            <a:ext cx="563037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Medications and sick leaves (Social Insurance Institution </a:t>
            </a:r>
            <a:r>
              <a:rPr lang="en-US" sz="1100">
                <a:solidFill>
                  <a:prstClr val="black"/>
                </a:solidFill>
                <a:latin typeface="Comic Sans MS" panose="030F0702030302020204" pitchFamily="66" charset="0"/>
              </a:rPr>
              <a:t>of </a:t>
            </a:r>
            <a:r>
              <a:rPr lang="en-US" sz="1100" smtClean="0">
                <a:solidFill>
                  <a:prstClr val="black"/>
                </a:solidFill>
                <a:latin typeface="Comic Sans MS" panose="030F0702030302020204" pitchFamily="66" charset="0"/>
              </a:rPr>
              <a:t>Finland, </a:t>
            </a:r>
            <a:r>
              <a:rPr lang="en-US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KELA)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4675" y="4211518"/>
            <a:ext cx="531960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Investments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(EuroClear -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register</a:t>
            </a:r>
            <a:r>
              <a:rPr lang="fi-FI" sz="11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), </a:t>
            </a:r>
            <a:r>
              <a:rPr lang="fi-FI" sz="11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earnings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hlinkClick r:id="" action="ppaction://noaction"/>
          </p:cNvPr>
          <p:cNvSpPr txBox="1"/>
          <p:nvPr/>
        </p:nvSpPr>
        <p:spPr>
          <a:xfrm>
            <a:off x="694570" y="2415919"/>
            <a:ext cx="242034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Data of pregnancy and delivery and children's survival collected by the antenatal clinics and by </a:t>
            </a:r>
            <a:r>
              <a:rPr lang="en-US" sz="1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questionnaire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09533" y="2066114"/>
            <a:ext cx="163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816797" y="2070536"/>
            <a:ext cx="2295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25611" y="2070113"/>
            <a:ext cx="153484" cy="8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79095" y="1939731"/>
            <a:ext cx="737702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Delivery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39752" y="1939731"/>
            <a:ext cx="728084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28 </a:t>
            </a:r>
            <a:r>
              <a:rPr lang="fi-FI" sz="11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days</a:t>
            </a:r>
            <a:endParaRPr lang="fi-FI" sz="1100" b="1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60109" y="1939731"/>
            <a:ext cx="747320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24-year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59505" y="1939731"/>
            <a:ext cx="747320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14-year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94280" y="1939731"/>
            <a:ext cx="1354190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31-year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7129" y="1939731"/>
            <a:ext cx="1218820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46-year</a:t>
            </a:r>
          </a:p>
        </p:txBody>
      </p:sp>
      <p:sp>
        <p:nvSpPr>
          <p:cNvPr id="66" name="Oval 65"/>
          <p:cNvSpPr/>
          <p:nvPr/>
        </p:nvSpPr>
        <p:spPr>
          <a:xfrm>
            <a:off x="579411" y="1964032"/>
            <a:ext cx="230122" cy="213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689254" y="2040000"/>
            <a:ext cx="45719" cy="610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H="1" flipV="1">
            <a:off x="4438277" y="2070502"/>
            <a:ext cx="221228" cy="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5406825" y="2070536"/>
            <a:ext cx="4532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607429" y="2070536"/>
            <a:ext cx="586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8548470" y="2070536"/>
            <a:ext cx="8986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10665949" y="2066655"/>
            <a:ext cx="657400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3687381" y="1939731"/>
            <a:ext cx="750896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1-year</a:t>
            </a:r>
          </a:p>
        </p:txBody>
      </p:sp>
      <p:cxnSp>
        <p:nvCxnSpPr>
          <p:cNvPr id="196" name="Straight Connector 195"/>
          <p:cNvCxnSpPr/>
          <p:nvPr/>
        </p:nvCxnSpPr>
        <p:spPr>
          <a:xfrm flipH="1">
            <a:off x="3567836" y="2070536"/>
            <a:ext cx="1195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hlinkClick r:id="" action="ppaction://noaction"/>
          </p:cNvPr>
          <p:cNvSpPr txBox="1"/>
          <p:nvPr/>
        </p:nvSpPr>
        <p:spPr>
          <a:xfrm>
            <a:off x="9322744" y="2414510"/>
            <a:ext cx="178846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Questionnaires about </a:t>
            </a:r>
            <a:r>
              <a:rPr lang="en-US" sz="1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health, behavior, </a:t>
            </a:r>
            <a:r>
              <a:rPr lang="en-US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work and social </a:t>
            </a:r>
            <a:r>
              <a:rPr lang="en-US" sz="1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background, and clinical examination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Rectangle 2">
            <a:hlinkClick r:id="" action="ppaction://noaction"/>
          </p:cNvPr>
          <p:cNvSpPr/>
          <p:nvPr/>
        </p:nvSpPr>
        <p:spPr>
          <a:xfrm>
            <a:off x="3257643" y="2415920"/>
            <a:ext cx="1025884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Child </a:t>
            </a:r>
            <a:r>
              <a:rPr lang="fi-FI" sz="11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welfare</a:t>
            </a:r>
            <a:r>
              <a:rPr lang="fi-FI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i-FI" sz="11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examination</a:t>
            </a:r>
            <a:endParaRPr lang="fi-FI" sz="1100" b="1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0" name="TextBox 69">
            <a:hlinkClick r:id="" action="ppaction://noaction"/>
          </p:cNvPr>
          <p:cNvSpPr txBox="1"/>
          <p:nvPr/>
        </p:nvSpPr>
        <p:spPr>
          <a:xfrm>
            <a:off x="7147000" y="2436504"/>
            <a:ext cx="209811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Questionnaires about </a:t>
            </a:r>
            <a:r>
              <a:rPr lang="en-US" sz="1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health, behavior, </a:t>
            </a:r>
            <a:r>
              <a:rPr lang="en-US" sz="11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work and social </a:t>
            </a:r>
            <a:r>
              <a:rPr lang="en-US" sz="1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background, and clinical examination</a:t>
            </a:r>
            <a:endParaRPr lang="fi-FI" sz="1100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2109" y="5523108"/>
            <a:ext cx="632391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1965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2241375" y="5645523"/>
            <a:ext cx="13420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344500" y="5646986"/>
            <a:ext cx="3663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710854" y="5523108"/>
            <a:ext cx="530521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1966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050562" y="5523108"/>
            <a:ext cx="548548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1990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89325" y="5523108"/>
            <a:ext cx="517101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1980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32039" y="5523108"/>
            <a:ext cx="542579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1997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645943" y="5523108"/>
            <a:ext cx="680417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2012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>
            <a:off x="4117629" y="5645256"/>
            <a:ext cx="7716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5406826" y="5642985"/>
            <a:ext cx="6437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607429" y="5642984"/>
            <a:ext cx="112461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8274618" y="5642984"/>
            <a:ext cx="13713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10326360" y="5631496"/>
            <a:ext cx="853917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3583400" y="5523108"/>
            <a:ext cx="534229" cy="253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1967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324674" y="4506396"/>
            <a:ext cx="500168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Infectious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diseases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(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Finnish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register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infections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324675" y="5066491"/>
            <a:ext cx="531960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Death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and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death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causes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(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Finnish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register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deaths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324676" y="4778460"/>
            <a:ext cx="500168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Cancers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(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Finnish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register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fi-FI" sz="11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cancers</a:t>
            </a:r>
            <a:r>
              <a:rPr lang="fi-FI" sz="11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40" name="TextBox 139">
            <a:hlinkClick r:id="" action="ppaction://noaction"/>
          </p:cNvPr>
          <p:cNvSpPr txBox="1"/>
          <p:nvPr/>
        </p:nvSpPr>
        <p:spPr>
          <a:xfrm>
            <a:off x="5666491" y="2429921"/>
            <a:ext cx="1412631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Questionnaires for young men </a:t>
            </a:r>
            <a:r>
              <a:rPr lang="en-US" sz="105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health and behavior</a:t>
            </a:r>
            <a:endParaRPr lang="fi-FI" sz="1050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42" name="Rectangle 141">
            <a:hlinkClick r:id="" action="ppaction://noaction"/>
          </p:cNvPr>
          <p:cNvSpPr/>
          <p:nvPr/>
        </p:nvSpPr>
        <p:spPr>
          <a:xfrm>
            <a:off x="4401427" y="2426030"/>
            <a:ext cx="1147165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05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Questionnaire</a:t>
            </a:r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for </a:t>
            </a:r>
            <a:r>
              <a:rPr lang="fi-FI" sz="105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children</a:t>
            </a:r>
            <a:r>
              <a:rPr lang="fi-FI" sz="105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and </a:t>
            </a:r>
            <a:r>
              <a:rPr lang="fi-FI" sz="105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parents</a:t>
            </a:r>
            <a:endParaRPr lang="fi-FI" sz="1050" b="1" dirty="0">
              <a:solidFill>
                <a:prstClr val="black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1" y="1124745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12058 </a:t>
            </a:r>
            <a:r>
              <a:rPr lang="fi-FI" sz="14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live-born</a:t>
            </a:r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i-FI" sz="14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children</a:t>
            </a:r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with </a:t>
            </a:r>
            <a:r>
              <a:rPr lang="fi-FI" sz="14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expected</a:t>
            </a:r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i-FI" sz="14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date</a:t>
            </a:r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of </a:t>
            </a:r>
            <a:r>
              <a:rPr lang="fi-FI" sz="14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birth</a:t>
            </a:r>
            <a:r>
              <a:rPr lang="fi-FI" sz="1400" b="1" dirty="0"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 1.1.-31.12.1966</a:t>
            </a:r>
            <a:endParaRPr lang="fi-FI" sz="1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3" name="Group 52"/>
          <p:cNvGrpSpPr>
            <a:grpSpLocks/>
          </p:cNvGrpSpPr>
          <p:nvPr/>
        </p:nvGrpSpPr>
        <p:grpSpPr bwMode="auto">
          <a:xfrm>
            <a:off x="712109" y="3530319"/>
            <a:ext cx="1366986" cy="1901958"/>
            <a:chOff x="1015" y="1244"/>
            <a:chExt cx="2014" cy="3364"/>
          </a:xfrm>
        </p:grpSpPr>
        <p:sp>
          <p:nvSpPr>
            <p:cNvPr id="77" name="Freeform 53"/>
            <p:cNvSpPr>
              <a:spLocks/>
            </p:cNvSpPr>
            <p:nvPr/>
          </p:nvSpPr>
          <p:spPr bwMode="auto">
            <a:xfrm>
              <a:off x="1768" y="2447"/>
              <a:ext cx="1067" cy="1015"/>
            </a:xfrm>
            <a:custGeom>
              <a:avLst/>
              <a:gdLst>
                <a:gd name="T0" fmla="*/ 915 w 1067"/>
                <a:gd name="T1" fmla="*/ 82 h 1015"/>
                <a:gd name="T2" fmla="*/ 989 w 1067"/>
                <a:gd name="T3" fmla="*/ 184 h 1015"/>
                <a:gd name="T4" fmla="*/ 935 w 1067"/>
                <a:gd name="T5" fmla="*/ 268 h 1015"/>
                <a:gd name="T6" fmla="*/ 907 w 1067"/>
                <a:gd name="T7" fmla="*/ 399 h 1015"/>
                <a:gd name="T8" fmla="*/ 947 w 1067"/>
                <a:gd name="T9" fmla="*/ 451 h 1015"/>
                <a:gd name="T10" fmla="*/ 963 w 1067"/>
                <a:gd name="T11" fmla="*/ 537 h 1015"/>
                <a:gd name="T12" fmla="*/ 994 w 1067"/>
                <a:gd name="T13" fmla="*/ 633 h 1015"/>
                <a:gd name="T14" fmla="*/ 1053 w 1067"/>
                <a:gd name="T15" fmla="*/ 725 h 1015"/>
                <a:gd name="T16" fmla="*/ 1049 w 1067"/>
                <a:gd name="T17" fmla="*/ 825 h 1015"/>
                <a:gd name="T18" fmla="*/ 1001 w 1067"/>
                <a:gd name="T19" fmla="*/ 919 h 1015"/>
                <a:gd name="T20" fmla="*/ 942 w 1067"/>
                <a:gd name="T21" fmla="*/ 900 h 1015"/>
                <a:gd name="T22" fmla="*/ 867 w 1067"/>
                <a:gd name="T23" fmla="*/ 870 h 1015"/>
                <a:gd name="T24" fmla="*/ 747 w 1067"/>
                <a:gd name="T25" fmla="*/ 888 h 1015"/>
                <a:gd name="T26" fmla="*/ 708 w 1067"/>
                <a:gd name="T27" fmla="*/ 929 h 1015"/>
                <a:gd name="T28" fmla="*/ 627 w 1067"/>
                <a:gd name="T29" fmla="*/ 861 h 1015"/>
                <a:gd name="T30" fmla="*/ 544 w 1067"/>
                <a:gd name="T31" fmla="*/ 810 h 1015"/>
                <a:gd name="T32" fmla="*/ 461 w 1067"/>
                <a:gd name="T33" fmla="*/ 835 h 1015"/>
                <a:gd name="T34" fmla="*/ 409 w 1067"/>
                <a:gd name="T35" fmla="*/ 901 h 1015"/>
                <a:gd name="T36" fmla="*/ 388 w 1067"/>
                <a:gd name="T37" fmla="*/ 990 h 1015"/>
                <a:gd name="T38" fmla="*/ 360 w 1067"/>
                <a:gd name="T39" fmla="*/ 1003 h 1015"/>
                <a:gd name="T40" fmla="*/ 300 w 1067"/>
                <a:gd name="T41" fmla="*/ 985 h 1015"/>
                <a:gd name="T42" fmla="*/ 234 w 1067"/>
                <a:gd name="T43" fmla="*/ 939 h 1015"/>
                <a:gd name="T44" fmla="*/ 220 w 1067"/>
                <a:gd name="T45" fmla="*/ 982 h 1015"/>
                <a:gd name="T46" fmla="*/ 158 w 1067"/>
                <a:gd name="T47" fmla="*/ 908 h 1015"/>
                <a:gd name="T48" fmla="*/ 95 w 1067"/>
                <a:gd name="T49" fmla="*/ 843 h 1015"/>
                <a:gd name="T50" fmla="*/ 42 w 1067"/>
                <a:gd name="T51" fmla="*/ 771 h 1015"/>
                <a:gd name="T52" fmla="*/ 3 w 1067"/>
                <a:gd name="T53" fmla="*/ 737 h 1015"/>
                <a:gd name="T54" fmla="*/ 54 w 1067"/>
                <a:gd name="T55" fmla="*/ 681 h 1015"/>
                <a:gd name="T56" fmla="*/ 100 w 1067"/>
                <a:gd name="T57" fmla="*/ 607 h 1015"/>
                <a:gd name="T58" fmla="*/ 161 w 1067"/>
                <a:gd name="T59" fmla="*/ 542 h 1015"/>
                <a:gd name="T60" fmla="*/ 226 w 1067"/>
                <a:gd name="T61" fmla="*/ 516 h 1015"/>
                <a:gd name="T62" fmla="*/ 252 w 1067"/>
                <a:gd name="T63" fmla="*/ 520 h 1015"/>
                <a:gd name="T64" fmla="*/ 268 w 1067"/>
                <a:gd name="T65" fmla="*/ 467 h 1015"/>
                <a:gd name="T66" fmla="*/ 270 w 1067"/>
                <a:gd name="T67" fmla="*/ 386 h 1015"/>
                <a:gd name="T68" fmla="*/ 251 w 1067"/>
                <a:gd name="T69" fmla="*/ 327 h 1015"/>
                <a:gd name="T70" fmla="*/ 226 w 1067"/>
                <a:gd name="T71" fmla="*/ 305 h 1015"/>
                <a:gd name="T72" fmla="*/ 241 w 1067"/>
                <a:gd name="T73" fmla="*/ 262 h 1015"/>
                <a:gd name="T74" fmla="*/ 300 w 1067"/>
                <a:gd name="T75" fmla="*/ 224 h 1015"/>
                <a:gd name="T76" fmla="*/ 396 w 1067"/>
                <a:gd name="T77" fmla="*/ 229 h 1015"/>
                <a:gd name="T78" fmla="*/ 493 w 1067"/>
                <a:gd name="T79" fmla="*/ 244 h 1015"/>
                <a:gd name="T80" fmla="*/ 597 w 1067"/>
                <a:gd name="T81" fmla="*/ 196 h 1015"/>
                <a:gd name="T82" fmla="*/ 692 w 1067"/>
                <a:gd name="T83" fmla="*/ 211 h 1015"/>
                <a:gd name="T84" fmla="*/ 745 w 1067"/>
                <a:gd name="T85" fmla="*/ 148 h 1015"/>
                <a:gd name="T86" fmla="*/ 741 w 1067"/>
                <a:gd name="T87" fmla="*/ 45 h 1015"/>
                <a:gd name="T88" fmla="*/ 818 w 1067"/>
                <a:gd name="T89" fmla="*/ 0 h 1015"/>
                <a:gd name="T90" fmla="*/ 904 w 1067"/>
                <a:gd name="T91" fmla="*/ 24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7" h="1015">
                  <a:moveTo>
                    <a:pt x="904" y="24"/>
                  </a:moveTo>
                  <a:lnTo>
                    <a:pt x="908" y="61"/>
                  </a:lnTo>
                  <a:lnTo>
                    <a:pt x="915" y="82"/>
                  </a:lnTo>
                  <a:lnTo>
                    <a:pt x="936" y="120"/>
                  </a:lnTo>
                  <a:lnTo>
                    <a:pt x="960" y="142"/>
                  </a:lnTo>
                  <a:lnTo>
                    <a:pt x="989" y="184"/>
                  </a:lnTo>
                  <a:lnTo>
                    <a:pt x="995" y="212"/>
                  </a:lnTo>
                  <a:lnTo>
                    <a:pt x="973" y="254"/>
                  </a:lnTo>
                  <a:lnTo>
                    <a:pt x="935" y="268"/>
                  </a:lnTo>
                  <a:lnTo>
                    <a:pt x="925" y="339"/>
                  </a:lnTo>
                  <a:lnTo>
                    <a:pt x="912" y="364"/>
                  </a:lnTo>
                  <a:lnTo>
                    <a:pt x="907" y="399"/>
                  </a:lnTo>
                  <a:lnTo>
                    <a:pt x="933" y="413"/>
                  </a:lnTo>
                  <a:lnTo>
                    <a:pt x="952" y="416"/>
                  </a:lnTo>
                  <a:lnTo>
                    <a:pt x="947" y="451"/>
                  </a:lnTo>
                  <a:lnTo>
                    <a:pt x="925" y="476"/>
                  </a:lnTo>
                  <a:lnTo>
                    <a:pt x="929" y="514"/>
                  </a:lnTo>
                  <a:lnTo>
                    <a:pt x="963" y="537"/>
                  </a:lnTo>
                  <a:lnTo>
                    <a:pt x="988" y="550"/>
                  </a:lnTo>
                  <a:lnTo>
                    <a:pt x="989" y="596"/>
                  </a:lnTo>
                  <a:lnTo>
                    <a:pt x="994" y="633"/>
                  </a:lnTo>
                  <a:lnTo>
                    <a:pt x="1008" y="663"/>
                  </a:lnTo>
                  <a:lnTo>
                    <a:pt x="1029" y="703"/>
                  </a:lnTo>
                  <a:lnTo>
                    <a:pt x="1053" y="725"/>
                  </a:lnTo>
                  <a:lnTo>
                    <a:pt x="1066" y="763"/>
                  </a:lnTo>
                  <a:lnTo>
                    <a:pt x="1052" y="807"/>
                  </a:lnTo>
                  <a:lnTo>
                    <a:pt x="1049" y="825"/>
                  </a:lnTo>
                  <a:lnTo>
                    <a:pt x="1035" y="868"/>
                  </a:lnTo>
                  <a:lnTo>
                    <a:pt x="1005" y="891"/>
                  </a:lnTo>
                  <a:lnTo>
                    <a:pt x="1001" y="919"/>
                  </a:lnTo>
                  <a:lnTo>
                    <a:pt x="976" y="914"/>
                  </a:lnTo>
                  <a:lnTo>
                    <a:pt x="947" y="919"/>
                  </a:lnTo>
                  <a:lnTo>
                    <a:pt x="942" y="900"/>
                  </a:lnTo>
                  <a:lnTo>
                    <a:pt x="947" y="865"/>
                  </a:lnTo>
                  <a:lnTo>
                    <a:pt x="910" y="867"/>
                  </a:lnTo>
                  <a:lnTo>
                    <a:pt x="867" y="870"/>
                  </a:lnTo>
                  <a:lnTo>
                    <a:pt x="837" y="884"/>
                  </a:lnTo>
                  <a:lnTo>
                    <a:pt x="741" y="869"/>
                  </a:lnTo>
                  <a:lnTo>
                    <a:pt x="747" y="888"/>
                  </a:lnTo>
                  <a:lnTo>
                    <a:pt x="738" y="897"/>
                  </a:lnTo>
                  <a:lnTo>
                    <a:pt x="727" y="913"/>
                  </a:lnTo>
                  <a:lnTo>
                    <a:pt x="708" y="929"/>
                  </a:lnTo>
                  <a:lnTo>
                    <a:pt x="693" y="899"/>
                  </a:lnTo>
                  <a:lnTo>
                    <a:pt x="650" y="884"/>
                  </a:lnTo>
                  <a:lnTo>
                    <a:pt x="627" y="861"/>
                  </a:lnTo>
                  <a:lnTo>
                    <a:pt x="630" y="833"/>
                  </a:lnTo>
                  <a:lnTo>
                    <a:pt x="586" y="827"/>
                  </a:lnTo>
                  <a:lnTo>
                    <a:pt x="544" y="810"/>
                  </a:lnTo>
                  <a:lnTo>
                    <a:pt x="510" y="798"/>
                  </a:lnTo>
                  <a:lnTo>
                    <a:pt x="482" y="810"/>
                  </a:lnTo>
                  <a:lnTo>
                    <a:pt x="461" y="835"/>
                  </a:lnTo>
                  <a:lnTo>
                    <a:pt x="432" y="859"/>
                  </a:lnTo>
                  <a:lnTo>
                    <a:pt x="402" y="882"/>
                  </a:lnTo>
                  <a:lnTo>
                    <a:pt x="409" y="901"/>
                  </a:lnTo>
                  <a:lnTo>
                    <a:pt x="414" y="920"/>
                  </a:lnTo>
                  <a:lnTo>
                    <a:pt x="400" y="964"/>
                  </a:lnTo>
                  <a:lnTo>
                    <a:pt x="388" y="990"/>
                  </a:lnTo>
                  <a:lnTo>
                    <a:pt x="385" y="1008"/>
                  </a:lnTo>
                  <a:lnTo>
                    <a:pt x="374" y="1014"/>
                  </a:lnTo>
                  <a:lnTo>
                    <a:pt x="360" y="1003"/>
                  </a:lnTo>
                  <a:lnTo>
                    <a:pt x="344" y="992"/>
                  </a:lnTo>
                  <a:lnTo>
                    <a:pt x="321" y="953"/>
                  </a:lnTo>
                  <a:lnTo>
                    <a:pt x="300" y="985"/>
                  </a:lnTo>
                  <a:lnTo>
                    <a:pt x="265" y="979"/>
                  </a:lnTo>
                  <a:lnTo>
                    <a:pt x="251" y="951"/>
                  </a:lnTo>
                  <a:lnTo>
                    <a:pt x="234" y="939"/>
                  </a:lnTo>
                  <a:lnTo>
                    <a:pt x="231" y="965"/>
                  </a:lnTo>
                  <a:lnTo>
                    <a:pt x="221" y="973"/>
                  </a:lnTo>
                  <a:lnTo>
                    <a:pt x="220" y="982"/>
                  </a:lnTo>
                  <a:lnTo>
                    <a:pt x="196" y="961"/>
                  </a:lnTo>
                  <a:lnTo>
                    <a:pt x="182" y="931"/>
                  </a:lnTo>
                  <a:lnTo>
                    <a:pt x="158" y="908"/>
                  </a:lnTo>
                  <a:lnTo>
                    <a:pt x="123" y="903"/>
                  </a:lnTo>
                  <a:lnTo>
                    <a:pt x="119" y="865"/>
                  </a:lnTo>
                  <a:lnTo>
                    <a:pt x="95" y="843"/>
                  </a:lnTo>
                  <a:lnTo>
                    <a:pt x="73" y="812"/>
                  </a:lnTo>
                  <a:lnTo>
                    <a:pt x="57" y="782"/>
                  </a:lnTo>
                  <a:lnTo>
                    <a:pt x="42" y="771"/>
                  </a:lnTo>
                  <a:lnTo>
                    <a:pt x="17" y="767"/>
                  </a:lnTo>
                  <a:lnTo>
                    <a:pt x="0" y="755"/>
                  </a:lnTo>
                  <a:lnTo>
                    <a:pt x="3" y="737"/>
                  </a:lnTo>
                  <a:lnTo>
                    <a:pt x="11" y="730"/>
                  </a:lnTo>
                  <a:lnTo>
                    <a:pt x="24" y="705"/>
                  </a:lnTo>
                  <a:lnTo>
                    <a:pt x="54" y="681"/>
                  </a:lnTo>
                  <a:lnTo>
                    <a:pt x="66" y="655"/>
                  </a:lnTo>
                  <a:lnTo>
                    <a:pt x="87" y="631"/>
                  </a:lnTo>
                  <a:lnTo>
                    <a:pt x="100" y="607"/>
                  </a:lnTo>
                  <a:lnTo>
                    <a:pt x="119" y="582"/>
                  </a:lnTo>
                  <a:lnTo>
                    <a:pt x="140" y="566"/>
                  </a:lnTo>
                  <a:lnTo>
                    <a:pt x="161" y="542"/>
                  </a:lnTo>
                  <a:lnTo>
                    <a:pt x="172" y="517"/>
                  </a:lnTo>
                  <a:lnTo>
                    <a:pt x="199" y="512"/>
                  </a:lnTo>
                  <a:lnTo>
                    <a:pt x="226" y="516"/>
                  </a:lnTo>
                  <a:lnTo>
                    <a:pt x="251" y="539"/>
                  </a:lnTo>
                  <a:lnTo>
                    <a:pt x="269" y="523"/>
                  </a:lnTo>
                  <a:lnTo>
                    <a:pt x="252" y="520"/>
                  </a:lnTo>
                  <a:lnTo>
                    <a:pt x="238" y="490"/>
                  </a:lnTo>
                  <a:lnTo>
                    <a:pt x="257" y="484"/>
                  </a:lnTo>
                  <a:lnTo>
                    <a:pt x="268" y="467"/>
                  </a:lnTo>
                  <a:lnTo>
                    <a:pt x="272" y="440"/>
                  </a:lnTo>
                  <a:lnTo>
                    <a:pt x="258" y="411"/>
                  </a:lnTo>
                  <a:lnTo>
                    <a:pt x="270" y="386"/>
                  </a:lnTo>
                  <a:lnTo>
                    <a:pt x="264" y="365"/>
                  </a:lnTo>
                  <a:lnTo>
                    <a:pt x="237" y="362"/>
                  </a:lnTo>
                  <a:lnTo>
                    <a:pt x="251" y="327"/>
                  </a:lnTo>
                  <a:lnTo>
                    <a:pt x="270" y="319"/>
                  </a:lnTo>
                  <a:lnTo>
                    <a:pt x="244" y="307"/>
                  </a:lnTo>
                  <a:lnTo>
                    <a:pt x="226" y="305"/>
                  </a:lnTo>
                  <a:lnTo>
                    <a:pt x="219" y="294"/>
                  </a:lnTo>
                  <a:lnTo>
                    <a:pt x="220" y="285"/>
                  </a:lnTo>
                  <a:lnTo>
                    <a:pt x="241" y="262"/>
                  </a:lnTo>
                  <a:lnTo>
                    <a:pt x="268" y="256"/>
                  </a:lnTo>
                  <a:lnTo>
                    <a:pt x="279" y="249"/>
                  </a:lnTo>
                  <a:lnTo>
                    <a:pt x="300" y="224"/>
                  </a:lnTo>
                  <a:lnTo>
                    <a:pt x="332" y="248"/>
                  </a:lnTo>
                  <a:lnTo>
                    <a:pt x="361" y="233"/>
                  </a:lnTo>
                  <a:lnTo>
                    <a:pt x="396" y="229"/>
                  </a:lnTo>
                  <a:lnTo>
                    <a:pt x="402" y="259"/>
                  </a:lnTo>
                  <a:lnTo>
                    <a:pt x="448" y="247"/>
                  </a:lnTo>
                  <a:lnTo>
                    <a:pt x="493" y="244"/>
                  </a:lnTo>
                  <a:lnTo>
                    <a:pt x="522" y="223"/>
                  </a:lnTo>
                  <a:lnTo>
                    <a:pt x="560" y="210"/>
                  </a:lnTo>
                  <a:lnTo>
                    <a:pt x="597" y="196"/>
                  </a:lnTo>
                  <a:lnTo>
                    <a:pt x="623" y="192"/>
                  </a:lnTo>
                  <a:lnTo>
                    <a:pt x="647" y="214"/>
                  </a:lnTo>
                  <a:lnTo>
                    <a:pt x="692" y="211"/>
                  </a:lnTo>
                  <a:lnTo>
                    <a:pt x="720" y="207"/>
                  </a:lnTo>
                  <a:lnTo>
                    <a:pt x="742" y="173"/>
                  </a:lnTo>
                  <a:lnTo>
                    <a:pt x="745" y="148"/>
                  </a:lnTo>
                  <a:lnTo>
                    <a:pt x="767" y="112"/>
                  </a:lnTo>
                  <a:lnTo>
                    <a:pt x="763" y="76"/>
                  </a:lnTo>
                  <a:lnTo>
                    <a:pt x="741" y="45"/>
                  </a:lnTo>
                  <a:lnTo>
                    <a:pt x="745" y="9"/>
                  </a:lnTo>
                  <a:lnTo>
                    <a:pt x="782" y="5"/>
                  </a:lnTo>
                  <a:lnTo>
                    <a:pt x="818" y="0"/>
                  </a:lnTo>
                  <a:lnTo>
                    <a:pt x="851" y="16"/>
                  </a:lnTo>
                  <a:lnTo>
                    <a:pt x="887" y="21"/>
                  </a:lnTo>
                  <a:lnTo>
                    <a:pt x="904" y="24"/>
                  </a:lnTo>
                </a:path>
              </a:pathLst>
            </a:custGeom>
            <a:solidFill>
              <a:srgbClr val="BD1993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" name="Freeform 54"/>
            <p:cNvSpPr>
              <a:spLocks/>
            </p:cNvSpPr>
            <p:nvPr/>
          </p:nvSpPr>
          <p:spPr bwMode="auto">
            <a:xfrm>
              <a:off x="1015" y="4396"/>
              <a:ext cx="137" cy="149"/>
            </a:xfrm>
            <a:custGeom>
              <a:avLst/>
              <a:gdLst>
                <a:gd name="T0" fmla="*/ 69 w 137"/>
                <a:gd name="T1" fmla="*/ 0 h 149"/>
                <a:gd name="T2" fmla="*/ 76 w 137"/>
                <a:gd name="T3" fmla="*/ 10 h 149"/>
                <a:gd name="T4" fmla="*/ 75 w 137"/>
                <a:gd name="T5" fmla="*/ 19 h 149"/>
                <a:gd name="T6" fmla="*/ 119 w 137"/>
                <a:gd name="T7" fmla="*/ 26 h 149"/>
                <a:gd name="T8" fmla="*/ 116 w 137"/>
                <a:gd name="T9" fmla="*/ 55 h 149"/>
                <a:gd name="T10" fmla="*/ 98 w 137"/>
                <a:gd name="T11" fmla="*/ 61 h 149"/>
                <a:gd name="T12" fmla="*/ 93 w 137"/>
                <a:gd name="T13" fmla="*/ 98 h 149"/>
                <a:gd name="T14" fmla="*/ 111 w 137"/>
                <a:gd name="T15" fmla="*/ 92 h 149"/>
                <a:gd name="T16" fmla="*/ 136 w 137"/>
                <a:gd name="T17" fmla="*/ 96 h 149"/>
                <a:gd name="T18" fmla="*/ 133 w 137"/>
                <a:gd name="T19" fmla="*/ 123 h 149"/>
                <a:gd name="T20" fmla="*/ 112 w 137"/>
                <a:gd name="T21" fmla="*/ 148 h 149"/>
                <a:gd name="T22" fmla="*/ 104 w 137"/>
                <a:gd name="T23" fmla="*/ 147 h 149"/>
                <a:gd name="T24" fmla="*/ 81 w 137"/>
                <a:gd name="T25" fmla="*/ 114 h 149"/>
                <a:gd name="T26" fmla="*/ 46 w 137"/>
                <a:gd name="T27" fmla="*/ 108 h 149"/>
                <a:gd name="T28" fmla="*/ 40 w 137"/>
                <a:gd name="T29" fmla="*/ 90 h 149"/>
                <a:gd name="T30" fmla="*/ 26 w 137"/>
                <a:gd name="T31" fmla="*/ 69 h 149"/>
                <a:gd name="T32" fmla="*/ 7 w 137"/>
                <a:gd name="T33" fmla="*/ 75 h 149"/>
                <a:gd name="T34" fmla="*/ 0 w 137"/>
                <a:gd name="T35" fmla="*/ 56 h 149"/>
                <a:gd name="T36" fmla="*/ 12 w 137"/>
                <a:gd name="T37" fmla="*/ 38 h 149"/>
                <a:gd name="T38" fmla="*/ 38 w 137"/>
                <a:gd name="T39" fmla="*/ 41 h 149"/>
                <a:gd name="T40" fmla="*/ 45 w 137"/>
                <a:gd name="T41" fmla="*/ 53 h 149"/>
                <a:gd name="T42" fmla="*/ 52 w 137"/>
                <a:gd name="T43" fmla="*/ 64 h 149"/>
                <a:gd name="T44" fmla="*/ 63 w 137"/>
                <a:gd name="T45" fmla="*/ 46 h 149"/>
                <a:gd name="T46" fmla="*/ 66 w 137"/>
                <a:gd name="T47" fmla="*/ 27 h 149"/>
                <a:gd name="T48" fmla="*/ 58 w 137"/>
                <a:gd name="T49" fmla="*/ 16 h 149"/>
                <a:gd name="T50" fmla="*/ 69 w 137"/>
                <a:gd name="T5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149">
                  <a:moveTo>
                    <a:pt x="69" y="0"/>
                  </a:moveTo>
                  <a:lnTo>
                    <a:pt x="76" y="10"/>
                  </a:lnTo>
                  <a:lnTo>
                    <a:pt x="75" y="19"/>
                  </a:lnTo>
                  <a:lnTo>
                    <a:pt x="119" y="26"/>
                  </a:lnTo>
                  <a:lnTo>
                    <a:pt x="116" y="55"/>
                  </a:lnTo>
                  <a:lnTo>
                    <a:pt x="98" y="61"/>
                  </a:lnTo>
                  <a:lnTo>
                    <a:pt x="93" y="98"/>
                  </a:lnTo>
                  <a:lnTo>
                    <a:pt x="111" y="92"/>
                  </a:lnTo>
                  <a:lnTo>
                    <a:pt x="136" y="96"/>
                  </a:lnTo>
                  <a:lnTo>
                    <a:pt x="133" y="123"/>
                  </a:lnTo>
                  <a:lnTo>
                    <a:pt x="112" y="148"/>
                  </a:lnTo>
                  <a:lnTo>
                    <a:pt x="104" y="147"/>
                  </a:lnTo>
                  <a:lnTo>
                    <a:pt x="81" y="114"/>
                  </a:lnTo>
                  <a:lnTo>
                    <a:pt x="46" y="108"/>
                  </a:lnTo>
                  <a:lnTo>
                    <a:pt x="40" y="90"/>
                  </a:lnTo>
                  <a:lnTo>
                    <a:pt x="26" y="69"/>
                  </a:lnTo>
                  <a:lnTo>
                    <a:pt x="7" y="75"/>
                  </a:lnTo>
                  <a:lnTo>
                    <a:pt x="0" y="56"/>
                  </a:lnTo>
                  <a:lnTo>
                    <a:pt x="12" y="38"/>
                  </a:lnTo>
                  <a:lnTo>
                    <a:pt x="38" y="41"/>
                  </a:lnTo>
                  <a:lnTo>
                    <a:pt x="45" y="53"/>
                  </a:lnTo>
                  <a:lnTo>
                    <a:pt x="52" y="64"/>
                  </a:lnTo>
                  <a:lnTo>
                    <a:pt x="63" y="46"/>
                  </a:lnTo>
                  <a:lnTo>
                    <a:pt x="66" y="27"/>
                  </a:lnTo>
                  <a:lnTo>
                    <a:pt x="58" y="16"/>
                  </a:lnTo>
                  <a:lnTo>
                    <a:pt x="69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4" name="Freeform 55"/>
            <p:cNvSpPr>
              <a:spLocks/>
            </p:cNvSpPr>
            <p:nvPr/>
          </p:nvSpPr>
          <p:spPr bwMode="auto">
            <a:xfrm>
              <a:off x="1670" y="3839"/>
              <a:ext cx="503" cy="572"/>
            </a:xfrm>
            <a:custGeom>
              <a:avLst/>
              <a:gdLst>
                <a:gd name="T0" fmla="*/ 462 w 503"/>
                <a:gd name="T1" fmla="*/ 457 h 572"/>
                <a:gd name="T2" fmla="*/ 371 w 503"/>
                <a:gd name="T3" fmla="*/ 480 h 572"/>
                <a:gd name="T4" fmla="*/ 336 w 503"/>
                <a:gd name="T5" fmla="*/ 484 h 572"/>
                <a:gd name="T6" fmla="*/ 281 w 503"/>
                <a:gd name="T7" fmla="*/ 503 h 572"/>
                <a:gd name="T8" fmla="*/ 234 w 503"/>
                <a:gd name="T9" fmla="*/ 523 h 572"/>
                <a:gd name="T10" fmla="*/ 171 w 503"/>
                <a:gd name="T11" fmla="*/ 541 h 572"/>
                <a:gd name="T12" fmla="*/ 111 w 503"/>
                <a:gd name="T13" fmla="*/ 522 h 572"/>
                <a:gd name="T14" fmla="*/ 97 w 503"/>
                <a:gd name="T15" fmla="*/ 566 h 572"/>
                <a:gd name="T16" fmla="*/ 53 w 503"/>
                <a:gd name="T17" fmla="*/ 567 h 572"/>
                <a:gd name="T18" fmla="*/ 50 w 503"/>
                <a:gd name="T19" fmla="*/ 522 h 572"/>
                <a:gd name="T20" fmla="*/ 20 w 503"/>
                <a:gd name="T21" fmla="*/ 545 h 572"/>
                <a:gd name="T22" fmla="*/ 7 w 503"/>
                <a:gd name="T23" fmla="*/ 515 h 572"/>
                <a:gd name="T24" fmla="*/ 2 w 503"/>
                <a:gd name="T25" fmla="*/ 487 h 572"/>
                <a:gd name="T26" fmla="*/ 28 w 503"/>
                <a:gd name="T27" fmla="*/ 355 h 572"/>
                <a:gd name="T28" fmla="*/ 9 w 503"/>
                <a:gd name="T29" fmla="*/ 296 h 572"/>
                <a:gd name="T30" fmla="*/ 41 w 503"/>
                <a:gd name="T31" fmla="*/ 255 h 572"/>
                <a:gd name="T32" fmla="*/ 59 w 503"/>
                <a:gd name="T33" fmla="*/ 176 h 572"/>
                <a:gd name="T34" fmla="*/ 51 w 503"/>
                <a:gd name="T35" fmla="*/ 100 h 572"/>
                <a:gd name="T36" fmla="*/ 10 w 503"/>
                <a:gd name="T37" fmla="*/ 85 h 572"/>
                <a:gd name="T38" fmla="*/ 24 w 503"/>
                <a:gd name="T39" fmla="*/ 33 h 572"/>
                <a:gd name="T40" fmla="*/ 52 w 503"/>
                <a:gd name="T41" fmla="*/ 19 h 572"/>
                <a:gd name="T42" fmla="*/ 80 w 503"/>
                <a:gd name="T43" fmla="*/ 70 h 572"/>
                <a:gd name="T44" fmla="*/ 121 w 503"/>
                <a:gd name="T45" fmla="*/ 30 h 572"/>
                <a:gd name="T46" fmla="*/ 151 w 503"/>
                <a:gd name="T47" fmla="*/ 7 h 572"/>
                <a:gd name="T48" fmla="*/ 192 w 503"/>
                <a:gd name="T49" fmla="*/ 22 h 572"/>
                <a:gd name="T50" fmla="*/ 244 w 503"/>
                <a:gd name="T51" fmla="*/ 22 h 572"/>
                <a:gd name="T52" fmla="*/ 250 w 503"/>
                <a:gd name="T53" fmla="*/ 50 h 572"/>
                <a:gd name="T54" fmla="*/ 282 w 503"/>
                <a:gd name="T55" fmla="*/ 82 h 572"/>
                <a:gd name="T56" fmla="*/ 293 w 503"/>
                <a:gd name="T57" fmla="*/ 129 h 572"/>
                <a:gd name="T58" fmla="*/ 331 w 503"/>
                <a:gd name="T59" fmla="*/ 172 h 572"/>
                <a:gd name="T60" fmla="*/ 371 w 503"/>
                <a:gd name="T61" fmla="*/ 206 h 572"/>
                <a:gd name="T62" fmla="*/ 379 w 503"/>
                <a:gd name="T63" fmla="*/ 290 h 572"/>
                <a:gd name="T64" fmla="*/ 431 w 503"/>
                <a:gd name="T65" fmla="*/ 353 h 572"/>
                <a:gd name="T66" fmla="*/ 476 w 503"/>
                <a:gd name="T67" fmla="*/ 405 h 572"/>
                <a:gd name="T68" fmla="*/ 497 w 503"/>
                <a:gd name="T69" fmla="*/ 445 h 572"/>
                <a:gd name="T70" fmla="*/ 479 w 503"/>
                <a:gd name="T71" fmla="*/ 45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3" h="572">
                  <a:moveTo>
                    <a:pt x="479" y="452"/>
                  </a:moveTo>
                  <a:lnTo>
                    <a:pt x="462" y="457"/>
                  </a:lnTo>
                  <a:lnTo>
                    <a:pt x="384" y="445"/>
                  </a:lnTo>
                  <a:lnTo>
                    <a:pt x="371" y="480"/>
                  </a:lnTo>
                  <a:lnTo>
                    <a:pt x="369" y="498"/>
                  </a:lnTo>
                  <a:lnTo>
                    <a:pt x="336" y="484"/>
                  </a:lnTo>
                  <a:lnTo>
                    <a:pt x="302" y="478"/>
                  </a:lnTo>
                  <a:lnTo>
                    <a:pt x="281" y="503"/>
                  </a:lnTo>
                  <a:lnTo>
                    <a:pt x="268" y="529"/>
                  </a:lnTo>
                  <a:lnTo>
                    <a:pt x="234" y="523"/>
                  </a:lnTo>
                  <a:lnTo>
                    <a:pt x="198" y="526"/>
                  </a:lnTo>
                  <a:lnTo>
                    <a:pt x="171" y="541"/>
                  </a:lnTo>
                  <a:lnTo>
                    <a:pt x="146" y="528"/>
                  </a:lnTo>
                  <a:lnTo>
                    <a:pt x="111" y="522"/>
                  </a:lnTo>
                  <a:lnTo>
                    <a:pt x="99" y="549"/>
                  </a:lnTo>
                  <a:lnTo>
                    <a:pt x="97" y="566"/>
                  </a:lnTo>
                  <a:lnTo>
                    <a:pt x="80" y="571"/>
                  </a:lnTo>
                  <a:lnTo>
                    <a:pt x="53" y="567"/>
                  </a:lnTo>
                  <a:lnTo>
                    <a:pt x="46" y="549"/>
                  </a:lnTo>
                  <a:lnTo>
                    <a:pt x="50" y="522"/>
                  </a:lnTo>
                  <a:lnTo>
                    <a:pt x="39" y="540"/>
                  </a:lnTo>
                  <a:lnTo>
                    <a:pt x="20" y="545"/>
                  </a:lnTo>
                  <a:lnTo>
                    <a:pt x="3" y="552"/>
                  </a:lnTo>
                  <a:lnTo>
                    <a:pt x="7" y="515"/>
                  </a:lnTo>
                  <a:lnTo>
                    <a:pt x="0" y="505"/>
                  </a:lnTo>
                  <a:lnTo>
                    <a:pt x="2" y="487"/>
                  </a:lnTo>
                  <a:lnTo>
                    <a:pt x="16" y="453"/>
                  </a:lnTo>
                  <a:lnTo>
                    <a:pt x="28" y="355"/>
                  </a:lnTo>
                  <a:lnTo>
                    <a:pt x="13" y="324"/>
                  </a:lnTo>
                  <a:lnTo>
                    <a:pt x="9" y="296"/>
                  </a:lnTo>
                  <a:lnTo>
                    <a:pt x="13" y="269"/>
                  </a:lnTo>
                  <a:lnTo>
                    <a:pt x="41" y="255"/>
                  </a:lnTo>
                  <a:lnTo>
                    <a:pt x="47" y="202"/>
                  </a:lnTo>
                  <a:lnTo>
                    <a:pt x="59" y="176"/>
                  </a:lnTo>
                  <a:lnTo>
                    <a:pt x="66" y="113"/>
                  </a:lnTo>
                  <a:lnTo>
                    <a:pt x="51" y="100"/>
                  </a:lnTo>
                  <a:lnTo>
                    <a:pt x="27" y="96"/>
                  </a:lnTo>
                  <a:lnTo>
                    <a:pt x="10" y="85"/>
                  </a:lnTo>
                  <a:lnTo>
                    <a:pt x="13" y="59"/>
                  </a:lnTo>
                  <a:lnTo>
                    <a:pt x="24" y="33"/>
                  </a:lnTo>
                  <a:lnTo>
                    <a:pt x="28" y="5"/>
                  </a:lnTo>
                  <a:lnTo>
                    <a:pt x="52" y="19"/>
                  </a:lnTo>
                  <a:lnTo>
                    <a:pt x="67" y="49"/>
                  </a:lnTo>
                  <a:lnTo>
                    <a:pt x="80" y="70"/>
                  </a:lnTo>
                  <a:lnTo>
                    <a:pt x="109" y="56"/>
                  </a:lnTo>
                  <a:lnTo>
                    <a:pt x="121" y="30"/>
                  </a:lnTo>
                  <a:lnTo>
                    <a:pt x="133" y="13"/>
                  </a:lnTo>
                  <a:lnTo>
                    <a:pt x="151" y="7"/>
                  </a:lnTo>
                  <a:lnTo>
                    <a:pt x="169" y="0"/>
                  </a:lnTo>
                  <a:lnTo>
                    <a:pt x="192" y="22"/>
                  </a:lnTo>
                  <a:lnTo>
                    <a:pt x="220" y="18"/>
                  </a:lnTo>
                  <a:lnTo>
                    <a:pt x="244" y="22"/>
                  </a:lnTo>
                  <a:lnTo>
                    <a:pt x="260" y="41"/>
                  </a:lnTo>
                  <a:lnTo>
                    <a:pt x="250" y="50"/>
                  </a:lnTo>
                  <a:lnTo>
                    <a:pt x="255" y="79"/>
                  </a:lnTo>
                  <a:lnTo>
                    <a:pt x="282" y="82"/>
                  </a:lnTo>
                  <a:lnTo>
                    <a:pt x="297" y="103"/>
                  </a:lnTo>
                  <a:lnTo>
                    <a:pt x="293" y="129"/>
                  </a:lnTo>
                  <a:lnTo>
                    <a:pt x="307" y="159"/>
                  </a:lnTo>
                  <a:lnTo>
                    <a:pt x="331" y="172"/>
                  </a:lnTo>
                  <a:lnTo>
                    <a:pt x="358" y="176"/>
                  </a:lnTo>
                  <a:lnTo>
                    <a:pt x="371" y="206"/>
                  </a:lnTo>
                  <a:lnTo>
                    <a:pt x="389" y="209"/>
                  </a:lnTo>
                  <a:lnTo>
                    <a:pt x="379" y="290"/>
                  </a:lnTo>
                  <a:lnTo>
                    <a:pt x="437" y="299"/>
                  </a:lnTo>
                  <a:lnTo>
                    <a:pt x="431" y="353"/>
                  </a:lnTo>
                  <a:lnTo>
                    <a:pt x="446" y="381"/>
                  </a:lnTo>
                  <a:lnTo>
                    <a:pt x="476" y="405"/>
                  </a:lnTo>
                  <a:lnTo>
                    <a:pt x="502" y="409"/>
                  </a:lnTo>
                  <a:lnTo>
                    <a:pt x="497" y="445"/>
                  </a:lnTo>
                  <a:lnTo>
                    <a:pt x="488" y="454"/>
                  </a:lnTo>
                  <a:lnTo>
                    <a:pt x="479" y="45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2" name="Freeform 56"/>
            <p:cNvSpPr>
              <a:spLocks/>
            </p:cNvSpPr>
            <p:nvPr/>
          </p:nvSpPr>
          <p:spPr bwMode="auto">
            <a:xfrm>
              <a:off x="1817" y="3385"/>
              <a:ext cx="399" cy="661"/>
            </a:xfrm>
            <a:custGeom>
              <a:avLst/>
              <a:gdLst>
                <a:gd name="T0" fmla="*/ 183 w 399"/>
                <a:gd name="T1" fmla="*/ 27 h 661"/>
                <a:gd name="T2" fmla="*/ 203 w 399"/>
                <a:gd name="T3" fmla="*/ 13 h 661"/>
                <a:gd name="T4" fmla="*/ 252 w 399"/>
                <a:gd name="T5" fmla="*/ 46 h 661"/>
                <a:gd name="T6" fmla="*/ 296 w 399"/>
                <a:gd name="T7" fmla="*/ 52 h 661"/>
                <a:gd name="T8" fmla="*/ 327 w 399"/>
                <a:gd name="T9" fmla="*/ 76 h 661"/>
                <a:gd name="T10" fmla="*/ 360 w 399"/>
                <a:gd name="T11" fmla="*/ 109 h 661"/>
                <a:gd name="T12" fmla="*/ 362 w 399"/>
                <a:gd name="T13" fmla="*/ 165 h 661"/>
                <a:gd name="T14" fmla="*/ 380 w 399"/>
                <a:gd name="T15" fmla="*/ 232 h 661"/>
                <a:gd name="T16" fmla="*/ 342 w 399"/>
                <a:gd name="T17" fmla="*/ 243 h 661"/>
                <a:gd name="T18" fmla="*/ 322 w 399"/>
                <a:gd name="T19" fmla="*/ 322 h 661"/>
                <a:gd name="T20" fmla="*/ 284 w 399"/>
                <a:gd name="T21" fmla="*/ 354 h 661"/>
                <a:gd name="T22" fmla="*/ 322 w 399"/>
                <a:gd name="T23" fmla="*/ 404 h 661"/>
                <a:gd name="T24" fmla="*/ 360 w 399"/>
                <a:gd name="T25" fmla="*/ 447 h 661"/>
                <a:gd name="T26" fmla="*/ 365 w 399"/>
                <a:gd name="T27" fmla="*/ 477 h 661"/>
                <a:gd name="T28" fmla="*/ 358 w 399"/>
                <a:gd name="T29" fmla="*/ 529 h 661"/>
                <a:gd name="T30" fmla="*/ 390 w 399"/>
                <a:gd name="T31" fmla="*/ 562 h 661"/>
                <a:gd name="T32" fmla="*/ 383 w 399"/>
                <a:gd name="T33" fmla="*/ 616 h 661"/>
                <a:gd name="T34" fmla="*/ 379 w 399"/>
                <a:gd name="T35" fmla="*/ 652 h 661"/>
                <a:gd name="T36" fmla="*/ 336 w 399"/>
                <a:gd name="T37" fmla="*/ 627 h 661"/>
                <a:gd name="T38" fmla="*/ 302 w 399"/>
                <a:gd name="T39" fmla="*/ 631 h 661"/>
                <a:gd name="T40" fmla="*/ 274 w 399"/>
                <a:gd name="T41" fmla="*/ 635 h 661"/>
                <a:gd name="T42" fmla="*/ 227 w 399"/>
                <a:gd name="T43" fmla="*/ 656 h 661"/>
                <a:gd name="T44" fmla="*/ 186 w 399"/>
                <a:gd name="T45" fmla="*/ 622 h 661"/>
                <a:gd name="T46" fmla="*/ 148 w 399"/>
                <a:gd name="T47" fmla="*/ 579 h 661"/>
                <a:gd name="T48" fmla="*/ 136 w 399"/>
                <a:gd name="T49" fmla="*/ 533 h 661"/>
                <a:gd name="T50" fmla="*/ 104 w 399"/>
                <a:gd name="T51" fmla="*/ 501 h 661"/>
                <a:gd name="T52" fmla="*/ 98 w 399"/>
                <a:gd name="T53" fmla="*/ 472 h 661"/>
                <a:gd name="T54" fmla="*/ 45 w 399"/>
                <a:gd name="T55" fmla="*/ 472 h 661"/>
                <a:gd name="T56" fmla="*/ 12 w 399"/>
                <a:gd name="T57" fmla="*/ 448 h 661"/>
                <a:gd name="T58" fmla="*/ 0 w 399"/>
                <a:gd name="T59" fmla="*/ 402 h 661"/>
                <a:gd name="T60" fmla="*/ 49 w 399"/>
                <a:gd name="T61" fmla="*/ 373 h 661"/>
                <a:gd name="T62" fmla="*/ 91 w 399"/>
                <a:gd name="T63" fmla="*/ 325 h 661"/>
                <a:gd name="T64" fmla="*/ 63 w 399"/>
                <a:gd name="T65" fmla="*/ 265 h 661"/>
                <a:gd name="T66" fmla="*/ 55 w 399"/>
                <a:gd name="T67" fmla="*/ 190 h 661"/>
                <a:gd name="T68" fmla="*/ 78 w 399"/>
                <a:gd name="T69" fmla="*/ 148 h 661"/>
                <a:gd name="T70" fmla="*/ 115 w 399"/>
                <a:gd name="T71" fmla="*/ 145 h 661"/>
                <a:gd name="T72" fmla="*/ 122 w 399"/>
                <a:gd name="T73" fmla="*/ 83 h 661"/>
                <a:gd name="T74" fmla="*/ 170 w 399"/>
                <a:gd name="T75" fmla="*/ 52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9" h="661">
                  <a:moveTo>
                    <a:pt x="173" y="34"/>
                  </a:moveTo>
                  <a:lnTo>
                    <a:pt x="183" y="27"/>
                  </a:lnTo>
                  <a:lnTo>
                    <a:pt x="186" y="0"/>
                  </a:lnTo>
                  <a:lnTo>
                    <a:pt x="203" y="13"/>
                  </a:lnTo>
                  <a:lnTo>
                    <a:pt x="218" y="40"/>
                  </a:lnTo>
                  <a:lnTo>
                    <a:pt x="252" y="46"/>
                  </a:lnTo>
                  <a:lnTo>
                    <a:pt x="274" y="14"/>
                  </a:lnTo>
                  <a:lnTo>
                    <a:pt x="296" y="52"/>
                  </a:lnTo>
                  <a:lnTo>
                    <a:pt x="312" y="65"/>
                  </a:lnTo>
                  <a:lnTo>
                    <a:pt x="327" y="76"/>
                  </a:lnTo>
                  <a:lnTo>
                    <a:pt x="346" y="79"/>
                  </a:lnTo>
                  <a:lnTo>
                    <a:pt x="360" y="109"/>
                  </a:lnTo>
                  <a:lnTo>
                    <a:pt x="367" y="128"/>
                  </a:lnTo>
                  <a:lnTo>
                    <a:pt x="362" y="165"/>
                  </a:lnTo>
                  <a:lnTo>
                    <a:pt x="366" y="192"/>
                  </a:lnTo>
                  <a:lnTo>
                    <a:pt x="380" y="232"/>
                  </a:lnTo>
                  <a:lnTo>
                    <a:pt x="367" y="257"/>
                  </a:lnTo>
                  <a:lnTo>
                    <a:pt x="342" y="243"/>
                  </a:lnTo>
                  <a:lnTo>
                    <a:pt x="331" y="251"/>
                  </a:lnTo>
                  <a:lnTo>
                    <a:pt x="322" y="322"/>
                  </a:lnTo>
                  <a:lnTo>
                    <a:pt x="304" y="337"/>
                  </a:lnTo>
                  <a:lnTo>
                    <a:pt x="284" y="354"/>
                  </a:lnTo>
                  <a:lnTo>
                    <a:pt x="314" y="385"/>
                  </a:lnTo>
                  <a:lnTo>
                    <a:pt x="322" y="404"/>
                  </a:lnTo>
                  <a:lnTo>
                    <a:pt x="345" y="426"/>
                  </a:lnTo>
                  <a:lnTo>
                    <a:pt x="360" y="447"/>
                  </a:lnTo>
                  <a:lnTo>
                    <a:pt x="377" y="459"/>
                  </a:lnTo>
                  <a:lnTo>
                    <a:pt x="365" y="477"/>
                  </a:lnTo>
                  <a:lnTo>
                    <a:pt x="353" y="501"/>
                  </a:lnTo>
                  <a:lnTo>
                    <a:pt x="358" y="529"/>
                  </a:lnTo>
                  <a:lnTo>
                    <a:pt x="374" y="542"/>
                  </a:lnTo>
                  <a:lnTo>
                    <a:pt x="390" y="562"/>
                  </a:lnTo>
                  <a:lnTo>
                    <a:pt x="368" y="587"/>
                  </a:lnTo>
                  <a:lnTo>
                    <a:pt x="383" y="616"/>
                  </a:lnTo>
                  <a:lnTo>
                    <a:pt x="398" y="636"/>
                  </a:lnTo>
                  <a:lnTo>
                    <a:pt x="379" y="652"/>
                  </a:lnTo>
                  <a:lnTo>
                    <a:pt x="361" y="649"/>
                  </a:lnTo>
                  <a:lnTo>
                    <a:pt x="336" y="627"/>
                  </a:lnTo>
                  <a:lnTo>
                    <a:pt x="312" y="613"/>
                  </a:lnTo>
                  <a:lnTo>
                    <a:pt x="302" y="631"/>
                  </a:lnTo>
                  <a:lnTo>
                    <a:pt x="292" y="638"/>
                  </a:lnTo>
                  <a:lnTo>
                    <a:pt x="274" y="635"/>
                  </a:lnTo>
                  <a:lnTo>
                    <a:pt x="251" y="660"/>
                  </a:lnTo>
                  <a:lnTo>
                    <a:pt x="227" y="656"/>
                  </a:lnTo>
                  <a:lnTo>
                    <a:pt x="213" y="626"/>
                  </a:lnTo>
                  <a:lnTo>
                    <a:pt x="186" y="622"/>
                  </a:lnTo>
                  <a:lnTo>
                    <a:pt x="162" y="609"/>
                  </a:lnTo>
                  <a:lnTo>
                    <a:pt x="148" y="579"/>
                  </a:lnTo>
                  <a:lnTo>
                    <a:pt x="151" y="553"/>
                  </a:lnTo>
                  <a:lnTo>
                    <a:pt x="136" y="533"/>
                  </a:lnTo>
                  <a:lnTo>
                    <a:pt x="109" y="529"/>
                  </a:lnTo>
                  <a:lnTo>
                    <a:pt x="104" y="501"/>
                  </a:lnTo>
                  <a:lnTo>
                    <a:pt x="114" y="491"/>
                  </a:lnTo>
                  <a:lnTo>
                    <a:pt x="98" y="472"/>
                  </a:lnTo>
                  <a:lnTo>
                    <a:pt x="73" y="468"/>
                  </a:lnTo>
                  <a:lnTo>
                    <a:pt x="45" y="472"/>
                  </a:lnTo>
                  <a:lnTo>
                    <a:pt x="21" y="450"/>
                  </a:lnTo>
                  <a:lnTo>
                    <a:pt x="12" y="448"/>
                  </a:lnTo>
                  <a:lnTo>
                    <a:pt x="8" y="422"/>
                  </a:lnTo>
                  <a:lnTo>
                    <a:pt x="0" y="402"/>
                  </a:lnTo>
                  <a:lnTo>
                    <a:pt x="22" y="369"/>
                  </a:lnTo>
                  <a:lnTo>
                    <a:pt x="49" y="373"/>
                  </a:lnTo>
                  <a:lnTo>
                    <a:pt x="86" y="369"/>
                  </a:lnTo>
                  <a:lnTo>
                    <a:pt x="91" y="325"/>
                  </a:lnTo>
                  <a:lnTo>
                    <a:pt x="77" y="294"/>
                  </a:lnTo>
                  <a:lnTo>
                    <a:pt x="63" y="265"/>
                  </a:lnTo>
                  <a:lnTo>
                    <a:pt x="58" y="227"/>
                  </a:lnTo>
                  <a:lnTo>
                    <a:pt x="55" y="190"/>
                  </a:lnTo>
                  <a:lnTo>
                    <a:pt x="51" y="143"/>
                  </a:lnTo>
                  <a:lnTo>
                    <a:pt x="78" y="148"/>
                  </a:lnTo>
                  <a:lnTo>
                    <a:pt x="92" y="178"/>
                  </a:lnTo>
                  <a:lnTo>
                    <a:pt x="115" y="145"/>
                  </a:lnTo>
                  <a:lnTo>
                    <a:pt x="127" y="110"/>
                  </a:lnTo>
                  <a:lnTo>
                    <a:pt x="122" y="83"/>
                  </a:lnTo>
                  <a:lnTo>
                    <a:pt x="152" y="59"/>
                  </a:lnTo>
                  <a:lnTo>
                    <a:pt x="170" y="52"/>
                  </a:lnTo>
                  <a:lnTo>
                    <a:pt x="173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3" name="Freeform 57"/>
            <p:cNvSpPr>
              <a:spLocks/>
            </p:cNvSpPr>
            <p:nvPr/>
          </p:nvSpPr>
          <p:spPr bwMode="auto">
            <a:xfrm>
              <a:off x="2159" y="4038"/>
              <a:ext cx="603" cy="408"/>
            </a:xfrm>
            <a:custGeom>
              <a:avLst/>
              <a:gdLst>
                <a:gd name="T0" fmla="*/ 599 w 603"/>
                <a:gd name="T1" fmla="*/ 46 h 408"/>
                <a:gd name="T2" fmla="*/ 588 w 603"/>
                <a:gd name="T3" fmla="*/ 71 h 408"/>
                <a:gd name="T4" fmla="*/ 574 w 603"/>
                <a:gd name="T5" fmla="*/ 107 h 408"/>
                <a:gd name="T6" fmla="*/ 541 w 603"/>
                <a:gd name="T7" fmla="*/ 148 h 408"/>
                <a:gd name="T8" fmla="*/ 501 w 603"/>
                <a:gd name="T9" fmla="*/ 179 h 408"/>
                <a:gd name="T10" fmla="*/ 460 w 603"/>
                <a:gd name="T11" fmla="*/ 228 h 408"/>
                <a:gd name="T12" fmla="*/ 403 w 603"/>
                <a:gd name="T13" fmla="*/ 256 h 408"/>
                <a:gd name="T14" fmla="*/ 353 w 603"/>
                <a:gd name="T15" fmla="*/ 295 h 408"/>
                <a:gd name="T16" fmla="*/ 321 w 603"/>
                <a:gd name="T17" fmla="*/ 326 h 408"/>
                <a:gd name="T18" fmla="*/ 289 w 603"/>
                <a:gd name="T19" fmla="*/ 377 h 408"/>
                <a:gd name="T20" fmla="*/ 277 w 603"/>
                <a:gd name="T21" fmla="*/ 403 h 408"/>
                <a:gd name="T22" fmla="*/ 249 w 603"/>
                <a:gd name="T23" fmla="*/ 407 h 408"/>
                <a:gd name="T24" fmla="*/ 224 w 603"/>
                <a:gd name="T25" fmla="*/ 395 h 408"/>
                <a:gd name="T26" fmla="*/ 208 w 603"/>
                <a:gd name="T27" fmla="*/ 383 h 408"/>
                <a:gd name="T28" fmla="*/ 189 w 603"/>
                <a:gd name="T29" fmla="*/ 389 h 408"/>
                <a:gd name="T30" fmla="*/ 173 w 603"/>
                <a:gd name="T31" fmla="*/ 377 h 408"/>
                <a:gd name="T32" fmla="*/ 162 w 603"/>
                <a:gd name="T33" fmla="*/ 386 h 408"/>
                <a:gd name="T34" fmla="*/ 161 w 603"/>
                <a:gd name="T35" fmla="*/ 394 h 408"/>
                <a:gd name="T36" fmla="*/ 145 w 603"/>
                <a:gd name="T37" fmla="*/ 383 h 408"/>
                <a:gd name="T38" fmla="*/ 132 w 603"/>
                <a:gd name="T39" fmla="*/ 344 h 408"/>
                <a:gd name="T40" fmla="*/ 97 w 603"/>
                <a:gd name="T41" fmla="*/ 339 h 408"/>
                <a:gd name="T42" fmla="*/ 63 w 603"/>
                <a:gd name="T43" fmla="*/ 323 h 408"/>
                <a:gd name="T44" fmla="*/ 38 w 603"/>
                <a:gd name="T45" fmla="*/ 311 h 408"/>
                <a:gd name="T46" fmla="*/ 15 w 603"/>
                <a:gd name="T47" fmla="*/ 278 h 408"/>
                <a:gd name="T48" fmla="*/ 0 w 603"/>
                <a:gd name="T49" fmla="*/ 258 h 408"/>
                <a:gd name="T50" fmla="*/ 1 w 603"/>
                <a:gd name="T51" fmla="*/ 250 h 408"/>
                <a:gd name="T52" fmla="*/ 11 w 603"/>
                <a:gd name="T53" fmla="*/ 242 h 408"/>
                <a:gd name="T54" fmla="*/ 16 w 603"/>
                <a:gd name="T55" fmla="*/ 205 h 408"/>
                <a:gd name="T56" fmla="*/ 8 w 603"/>
                <a:gd name="T57" fmla="*/ 195 h 408"/>
                <a:gd name="T58" fmla="*/ 9 w 603"/>
                <a:gd name="T59" fmla="*/ 185 h 408"/>
                <a:gd name="T60" fmla="*/ 20 w 603"/>
                <a:gd name="T61" fmla="*/ 169 h 408"/>
                <a:gd name="T62" fmla="*/ 48 w 603"/>
                <a:gd name="T63" fmla="*/ 165 h 408"/>
                <a:gd name="T64" fmla="*/ 68 w 603"/>
                <a:gd name="T65" fmla="*/ 149 h 408"/>
                <a:gd name="T66" fmla="*/ 79 w 603"/>
                <a:gd name="T67" fmla="*/ 132 h 408"/>
                <a:gd name="T68" fmla="*/ 104 w 603"/>
                <a:gd name="T69" fmla="*/ 146 h 408"/>
                <a:gd name="T70" fmla="*/ 140 w 603"/>
                <a:gd name="T71" fmla="*/ 152 h 408"/>
                <a:gd name="T72" fmla="*/ 173 w 603"/>
                <a:gd name="T73" fmla="*/ 166 h 408"/>
                <a:gd name="T74" fmla="*/ 216 w 603"/>
                <a:gd name="T75" fmla="*/ 180 h 408"/>
                <a:gd name="T76" fmla="*/ 219 w 603"/>
                <a:gd name="T77" fmla="*/ 164 h 408"/>
                <a:gd name="T78" fmla="*/ 195 w 603"/>
                <a:gd name="T79" fmla="*/ 132 h 408"/>
                <a:gd name="T80" fmla="*/ 180 w 603"/>
                <a:gd name="T81" fmla="*/ 111 h 408"/>
                <a:gd name="T82" fmla="*/ 199 w 603"/>
                <a:gd name="T83" fmla="*/ 105 h 408"/>
                <a:gd name="T84" fmla="*/ 233 w 603"/>
                <a:gd name="T85" fmla="*/ 118 h 408"/>
                <a:gd name="T86" fmla="*/ 260 w 603"/>
                <a:gd name="T87" fmla="*/ 123 h 408"/>
                <a:gd name="T88" fmla="*/ 296 w 603"/>
                <a:gd name="T89" fmla="*/ 119 h 408"/>
                <a:gd name="T90" fmla="*/ 325 w 603"/>
                <a:gd name="T91" fmla="*/ 97 h 408"/>
                <a:gd name="T92" fmla="*/ 362 w 603"/>
                <a:gd name="T93" fmla="*/ 93 h 408"/>
                <a:gd name="T94" fmla="*/ 407 w 603"/>
                <a:gd name="T95" fmla="*/ 81 h 408"/>
                <a:gd name="T96" fmla="*/ 438 w 603"/>
                <a:gd name="T97" fmla="*/ 48 h 408"/>
                <a:gd name="T98" fmla="*/ 459 w 603"/>
                <a:gd name="T99" fmla="*/ 33 h 408"/>
                <a:gd name="T100" fmla="*/ 494 w 603"/>
                <a:gd name="T101" fmla="*/ 38 h 408"/>
                <a:gd name="T102" fmla="*/ 523 w 603"/>
                <a:gd name="T103" fmla="*/ 18 h 408"/>
                <a:gd name="T104" fmla="*/ 543 w 603"/>
                <a:gd name="T105" fmla="*/ 0 h 408"/>
                <a:gd name="T106" fmla="*/ 559 w 603"/>
                <a:gd name="T107" fmla="*/ 12 h 408"/>
                <a:gd name="T108" fmla="*/ 577 w 603"/>
                <a:gd name="T109" fmla="*/ 15 h 408"/>
                <a:gd name="T110" fmla="*/ 585 w 603"/>
                <a:gd name="T111" fmla="*/ 27 h 408"/>
                <a:gd name="T112" fmla="*/ 602 w 603"/>
                <a:gd name="T113" fmla="*/ 30 h 408"/>
                <a:gd name="T114" fmla="*/ 599 w 603"/>
                <a:gd name="T115" fmla="*/ 46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3" h="408">
                  <a:moveTo>
                    <a:pt x="599" y="46"/>
                  </a:moveTo>
                  <a:lnTo>
                    <a:pt x="588" y="71"/>
                  </a:lnTo>
                  <a:lnTo>
                    <a:pt x="574" y="107"/>
                  </a:lnTo>
                  <a:lnTo>
                    <a:pt x="541" y="148"/>
                  </a:lnTo>
                  <a:lnTo>
                    <a:pt x="501" y="179"/>
                  </a:lnTo>
                  <a:lnTo>
                    <a:pt x="460" y="228"/>
                  </a:lnTo>
                  <a:lnTo>
                    <a:pt x="403" y="256"/>
                  </a:lnTo>
                  <a:lnTo>
                    <a:pt x="353" y="295"/>
                  </a:lnTo>
                  <a:lnTo>
                    <a:pt x="321" y="326"/>
                  </a:lnTo>
                  <a:lnTo>
                    <a:pt x="289" y="377"/>
                  </a:lnTo>
                  <a:lnTo>
                    <a:pt x="277" y="403"/>
                  </a:lnTo>
                  <a:lnTo>
                    <a:pt x="249" y="407"/>
                  </a:lnTo>
                  <a:lnTo>
                    <a:pt x="224" y="395"/>
                  </a:lnTo>
                  <a:lnTo>
                    <a:pt x="208" y="383"/>
                  </a:lnTo>
                  <a:lnTo>
                    <a:pt x="189" y="389"/>
                  </a:lnTo>
                  <a:lnTo>
                    <a:pt x="173" y="377"/>
                  </a:lnTo>
                  <a:lnTo>
                    <a:pt x="162" y="386"/>
                  </a:lnTo>
                  <a:lnTo>
                    <a:pt x="161" y="394"/>
                  </a:lnTo>
                  <a:lnTo>
                    <a:pt x="145" y="383"/>
                  </a:lnTo>
                  <a:lnTo>
                    <a:pt x="132" y="344"/>
                  </a:lnTo>
                  <a:lnTo>
                    <a:pt x="97" y="339"/>
                  </a:lnTo>
                  <a:lnTo>
                    <a:pt x="63" y="323"/>
                  </a:lnTo>
                  <a:lnTo>
                    <a:pt x="38" y="311"/>
                  </a:lnTo>
                  <a:lnTo>
                    <a:pt x="15" y="278"/>
                  </a:lnTo>
                  <a:lnTo>
                    <a:pt x="0" y="258"/>
                  </a:lnTo>
                  <a:lnTo>
                    <a:pt x="1" y="250"/>
                  </a:lnTo>
                  <a:lnTo>
                    <a:pt x="11" y="242"/>
                  </a:lnTo>
                  <a:lnTo>
                    <a:pt x="16" y="205"/>
                  </a:lnTo>
                  <a:lnTo>
                    <a:pt x="8" y="195"/>
                  </a:lnTo>
                  <a:lnTo>
                    <a:pt x="9" y="185"/>
                  </a:lnTo>
                  <a:lnTo>
                    <a:pt x="20" y="169"/>
                  </a:lnTo>
                  <a:lnTo>
                    <a:pt x="48" y="165"/>
                  </a:lnTo>
                  <a:lnTo>
                    <a:pt x="68" y="149"/>
                  </a:lnTo>
                  <a:lnTo>
                    <a:pt x="79" y="132"/>
                  </a:lnTo>
                  <a:lnTo>
                    <a:pt x="104" y="146"/>
                  </a:lnTo>
                  <a:lnTo>
                    <a:pt x="140" y="152"/>
                  </a:lnTo>
                  <a:lnTo>
                    <a:pt x="173" y="166"/>
                  </a:lnTo>
                  <a:lnTo>
                    <a:pt x="216" y="180"/>
                  </a:lnTo>
                  <a:lnTo>
                    <a:pt x="219" y="164"/>
                  </a:lnTo>
                  <a:lnTo>
                    <a:pt x="195" y="132"/>
                  </a:lnTo>
                  <a:lnTo>
                    <a:pt x="180" y="111"/>
                  </a:lnTo>
                  <a:lnTo>
                    <a:pt x="199" y="105"/>
                  </a:lnTo>
                  <a:lnTo>
                    <a:pt x="233" y="118"/>
                  </a:lnTo>
                  <a:lnTo>
                    <a:pt x="260" y="123"/>
                  </a:lnTo>
                  <a:lnTo>
                    <a:pt x="296" y="119"/>
                  </a:lnTo>
                  <a:lnTo>
                    <a:pt x="325" y="97"/>
                  </a:lnTo>
                  <a:lnTo>
                    <a:pt x="362" y="93"/>
                  </a:lnTo>
                  <a:lnTo>
                    <a:pt x="407" y="81"/>
                  </a:lnTo>
                  <a:lnTo>
                    <a:pt x="438" y="48"/>
                  </a:lnTo>
                  <a:lnTo>
                    <a:pt x="459" y="33"/>
                  </a:lnTo>
                  <a:lnTo>
                    <a:pt x="494" y="38"/>
                  </a:lnTo>
                  <a:lnTo>
                    <a:pt x="523" y="18"/>
                  </a:lnTo>
                  <a:lnTo>
                    <a:pt x="543" y="0"/>
                  </a:lnTo>
                  <a:lnTo>
                    <a:pt x="559" y="12"/>
                  </a:lnTo>
                  <a:lnTo>
                    <a:pt x="577" y="15"/>
                  </a:lnTo>
                  <a:lnTo>
                    <a:pt x="585" y="27"/>
                  </a:lnTo>
                  <a:lnTo>
                    <a:pt x="602" y="30"/>
                  </a:lnTo>
                  <a:lnTo>
                    <a:pt x="599" y="4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4" name="Freeform 58"/>
            <p:cNvSpPr>
              <a:spLocks/>
            </p:cNvSpPr>
            <p:nvPr/>
          </p:nvSpPr>
          <p:spPr bwMode="auto">
            <a:xfrm>
              <a:off x="1418" y="1244"/>
              <a:ext cx="1257" cy="1485"/>
            </a:xfrm>
            <a:custGeom>
              <a:avLst/>
              <a:gdLst>
                <a:gd name="T0" fmla="*/ 1043 w 1257"/>
                <a:gd name="T1" fmla="*/ 450 h 1485"/>
                <a:gd name="T2" fmla="*/ 1046 w 1257"/>
                <a:gd name="T3" fmla="*/ 570 h 1485"/>
                <a:gd name="T4" fmla="*/ 1125 w 1257"/>
                <a:gd name="T5" fmla="*/ 645 h 1485"/>
                <a:gd name="T6" fmla="*/ 1191 w 1257"/>
                <a:gd name="T7" fmla="*/ 747 h 1485"/>
                <a:gd name="T8" fmla="*/ 1186 w 1257"/>
                <a:gd name="T9" fmla="*/ 865 h 1485"/>
                <a:gd name="T10" fmla="*/ 1132 w 1257"/>
                <a:gd name="T11" fmla="*/ 1012 h 1485"/>
                <a:gd name="T12" fmla="*/ 1205 w 1257"/>
                <a:gd name="T13" fmla="*/ 1134 h 1485"/>
                <a:gd name="T14" fmla="*/ 1256 w 1257"/>
                <a:gd name="T15" fmla="*/ 1214 h 1485"/>
                <a:gd name="T16" fmla="*/ 1169 w 1257"/>
                <a:gd name="T17" fmla="*/ 1200 h 1485"/>
                <a:gd name="T18" fmla="*/ 1093 w 1257"/>
                <a:gd name="T19" fmla="*/ 1244 h 1485"/>
                <a:gd name="T20" fmla="*/ 1097 w 1257"/>
                <a:gd name="T21" fmla="*/ 1346 h 1485"/>
                <a:gd name="T22" fmla="*/ 1045 w 1257"/>
                <a:gd name="T23" fmla="*/ 1410 h 1485"/>
                <a:gd name="T24" fmla="*/ 948 w 1257"/>
                <a:gd name="T25" fmla="*/ 1395 h 1485"/>
                <a:gd name="T26" fmla="*/ 845 w 1257"/>
                <a:gd name="T27" fmla="*/ 1443 h 1485"/>
                <a:gd name="T28" fmla="*/ 750 w 1257"/>
                <a:gd name="T29" fmla="*/ 1428 h 1485"/>
                <a:gd name="T30" fmla="*/ 652 w 1257"/>
                <a:gd name="T31" fmla="*/ 1424 h 1485"/>
                <a:gd name="T32" fmla="*/ 594 w 1257"/>
                <a:gd name="T33" fmla="*/ 1460 h 1485"/>
                <a:gd name="T34" fmla="*/ 515 w 1257"/>
                <a:gd name="T35" fmla="*/ 1458 h 1485"/>
                <a:gd name="T36" fmla="*/ 445 w 1257"/>
                <a:gd name="T37" fmla="*/ 1391 h 1485"/>
                <a:gd name="T38" fmla="*/ 418 w 1257"/>
                <a:gd name="T39" fmla="*/ 1305 h 1485"/>
                <a:gd name="T40" fmla="*/ 386 w 1257"/>
                <a:gd name="T41" fmla="*/ 1164 h 1485"/>
                <a:gd name="T42" fmla="*/ 409 w 1257"/>
                <a:gd name="T43" fmla="*/ 1048 h 1485"/>
                <a:gd name="T44" fmla="*/ 371 w 1257"/>
                <a:gd name="T45" fmla="*/ 922 h 1485"/>
                <a:gd name="T46" fmla="*/ 346 w 1257"/>
                <a:gd name="T47" fmla="*/ 845 h 1485"/>
                <a:gd name="T48" fmla="*/ 363 w 1257"/>
                <a:gd name="T49" fmla="*/ 711 h 1485"/>
                <a:gd name="T50" fmla="*/ 304 w 1257"/>
                <a:gd name="T51" fmla="*/ 619 h 1485"/>
                <a:gd name="T52" fmla="*/ 241 w 1257"/>
                <a:gd name="T53" fmla="*/ 548 h 1485"/>
                <a:gd name="T54" fmla="*/ 160 w 1257"/>
                <a:gd name="T55" fmla="*/ 496 h 1485"/>
                <a:gd name="T56" fmla="*/ 82 w 1257"/>
                <a:gd name="T57" fmla="*/ 412 h 1485"/>
                <a:gd name="T58" fmla="*/ 21 w 1257"/>
                <a:gd name="T59" fmla="*/ 339 h 1485"/>
                <a:gd name="T60" fmla="*/ 39 w 1257"/>
                <a:gd name="T61" fmla="*/ 269 h 1485"/>
                <a:gd name="T62" fmla="*/ 75 w 1257"/>
                <a:gd name="T63" fmla="*/ 201 h 1485"/>
                <a:gd name="T64" fmla="*/ 158 w 1257"/>
                <a:gd name="T65" fmla="*/ 233 h 1485"/>
                <a:gd name="T66" fmla="*/ 195 w 1257"/>
                <a:gd name="T67" fmla="*/ 293 h 1485"/>
                <a:gd name="T68" fmla="*/ 231 w 1257"/>
                <a:gd name="T69" fmla="*/ 353 h 1485"/>
                <a:gd name="T70" fmla="*/ 391 w 1257"/>
                <a:gd name="T71" fmla="*/ 432 h 1485"/>
                <a:gd name="T72" fmla="*/ 465 w 1257"/>
                <a:gd name="T73" fmla="*/ 408 h 1485"/>
                <a:gd name="T74" fmla="*/ 548 w 1257"/>
                <a:gd name="T75" fmla="*/ 456 h 1485"/>
                <a:gd name="T76" fmla="*/ 603 w 1257"/>
                <a:gd name="T77" fmla="*/ 437 h 1485"/>
                <a:gd name="T78" fmla="*/ 676 w 1257"/>
                <a:gd name="T79" fmla="*/ 348 h 1485"/>
                <a:gd name="T80" fmla="*/ 693 w 1257"/>
                <a:gd name="T81" fmla="*/ 213 h 1485"/>
                <a:gd name="T82" fmla="*/ 735 w 1257"/>
                <a:gd name="T83" fmla="*/ 82 h 1485"/>
                <a:gd name="T84" fmla="*/ 823 w 1257"/>
                <a:gd name="T85" fmla="*/ 41 h 1485"/>
                <a:gd name="T86" fmla="*/ 969 w 1257"/>
                <a:gd name="T87" fmla="*/ 0 h 1485"/>
                <a:gd name="T88" fmla="*/ 1031 w 1257"/>
                <a:gd name="T89" fmla="*/ 55 h 1485"/>
                <a:gd name="T90" fmla="*/ 1085 w 1257"/>
                <a:gd name="T91" fmla="*/ 128 h 1485"/>
                <a:gd name="T92" fmla="*/ 1088 w 1257"/>
                <a:gd name="T93" fmla="*/ 237 h 1485"/>
                <a:gd name="T94" fmla="*/ 1093 w 1257"/>
                <a:gd name="T95" fmla="*/ 34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7" h="1485">
                  <a:moveTo>
                    <a:pt x="1087" y="393"/>
                  </a:moveTo>
                  <a:lnTo>
                    <a:pt x="1067" y="409"/>
                  </a:lnTo>
                  <a:lnTo>
                    <a:pt x="1043" y="450"/>
                  </a:lnTo>
                  <a:lnTo>
                    <a:pt x="1031" y="475"/>
                  </a:lnTo>
                  <a:lnTo>
                    <a:pt x="1034" y="522"/>
                  </a:lnTo>
                  <a:lnTo>
                    <a:pt x="1046" y="570"/>
                  </a:lnTo>
                  <a:lnTo>
                    <a:pt x="1070" y="592"/>
                  </a:lnTo>
                  <a:lnTo>
                    <a:pt x="1099" y="632"/>
                  </a:lnTo>
                  <a:lnTo>
                    <a:pt x="1125" y="645"/>
                  </a:lnTo>
                  <a:lnTo>
                    <a:pt x="1157" y="678"/>
                  </a:lnTo>
                  <a:lnTo>
                    <a:pt x="1170" y="708"/>
                  </a:lnTo>
                  <a:lnTo>
                    <a:pt x="1191" y="747"/>
                  </a:lnTo>
                  <a:lnTo>
                    <a:pt x="1206" y="777"/>
                  </a:lnTo>
                  <a:lnTo>
                    <a:pt x="1200" y="822"/>
                  </a:lnTo>
                  <a:lnTo>
                    <a:pt x="1186" y="865"/>
                  </a:lnTo>
                  <a:lnTo>
                    <a:pt x="1162" y="909"/>
                  </a:lnTo>
                  <a:lnTo>
                    <a:pt x="1139" y="958"/>
                  </a:lnTo>
                  <a:lnTo>
                    <a:pt x="1132" y="1012"/>
                  </a:lnTo>
                  <a:lnTo>
                    <a:pt x="1164" y="1036"/>
                  </a:lnTo>
                  <a:lnTo>
                    <a:pt x="1176" y="1084"/>
                  </a:lnTo>
                  <a:lnTo>
                    <a:pt x="1205" y="1134"/>
                  </a:lnTo>
                  <a:lnTo>
                    <a:pt x="1218" y="1164"/>
                  </a:lnTo>
                  <a:lnTo>
                    <a:pt x="1240" y="1204"/>
                  </a:lnTo>
                  <a:lnTo>
                    <a:pt x="1256" y="1214"/>
                  </a:lnTo>
                  <a:lnTo>
                    <a:pt x="1238" y="1220"/>
                  </a:lnTo>
                  <a:lnTo>
                    <a:pt x="1202" y="1215"/>
                  </a:lnTo>
                  <a:lnTo>
                    <a:pt x="1169" y="1200"/>
                  </a:lnTo>
                  <a:lnTo>
                    <a:pt x="1133" y="1204"/>
                  </a:lnTo>
                  <a:lnTo>
                    <a:pt x="1097" y="1208"/>
                  </a:lnTo>
                  <a:lnTo>
                    <a:pt x="1093" y="1244"/>
                  </a:lnTo>
                  <a:lnTo>
                    <a:pt x="1115" y="1276"/>
                  </a:lnTo>
                  <a:lnTo>
                    <a:pt x="1118" y="1312"/>
                  </a:lnTo>
                  <a:lnTo>
                    <a:pt x="1097" y="1346"/>
                  </a:lnTo>
                  <a:lnTo>
                    <a:pt x="1093" y="1372"/>
                  </a:lnTo>
                  <a:lnTo>
                    <a:pt x="1072" y="1405"/>
                  </a:lnTo>
                  <a:lnTo>
                    <a:pt x="1045" y="1410"/>
                  </a:lnTo>
                  <a:lnTo>
                    <a:pt x="999" y="1413"/>
                  </a:lnTo>
                  <a:lnTo>
                    <a:pt x="976" y="1391"/>
                  </a:lnTo>
                  <a:lnTo>
                    <a:pt x="948" y="1395"/>
                  </a:lnTo>
                  <a:lnTo>
                    <a:pt x="911" y="1409"/>
                  </a:lnTo>
                  <a:lnTo>
                    <a:pt x="875" y="1423"/>
                  </a:lnTo>
                  <a:lnTo>
                    <a:pt x="845" y="1443"/>
                  </a:lnTo>
                  <a:lnTo>
                    <a:pt x="802" y="1446"/>
                  </a:lnTo>
                  <a:lnTo>
                    <a:pt x="755" y="1457"/>
                  </a:lnTo>
                  <a:lnTo>
                    <a:pt x="750" y="1428"/>
                  </a:lnTo>
                  <a:lnTo>
                    <a:pt x="714" y="1433"/>
                  </a:lnTo>
                  <a:lnTo>
                    <a:pt x="685" y="1446"/>
                  </a:lnTo>
                  <a:lnTo>
                    <a:pt x="652" y="1424"/>
                  </a:lnTo>
                  <a:lnTo>
                    <a:pt x="632" y="1448"/>
                  </a:lnTo>
                  <a:lnTo>
                    <a:pt x="622" y="1456"/>
                  </a:lnTo>
                  <a:lnTo>
                    <a:pt x="594" y="1460"/>
                  </a:lnTo>
                  <a:lnTo>
                    <a:pt x="574" y="1484"/>
                  </a:lnTo>
                  <a:lnTo>
                    <a:pt x="541" y="1462"/>
                  </a:lnTo>
                  <a:lnTo>
                    <a:pt x="515" y="1458"/>
                  </a:lnTo>
                  <a:lnTo>
                    <a:pt x="481" y="1443"/>
                  </a:lnTo>
                  <a:lnTo>
                    <a:pt x="458" y="1422"/>
                  </a:lnTo>
                  <a:lnTo>
                    <a:pt x="445" y="1391"/>
                  </a:lnTo>
                  <a:lnTo>
                    <a:pt x="418" y="1388"/>
                  </a:lnTo>
                  <a:lnTo>
                    <a:pt x="413" y="1351"/>
                  </a:lnTo>
                  <a:lnTo>
                    <a:pt x="418" y="1305"/>
                  </a:lnTo>
                  <a:lnTo>
                    <a:pt x="392" y="1257"/>
                  </a:lnTo>
                  <a:lnTo>
                    <a:pt x="380" y="1208"/>
                  </a:lnTo>
                  <a:lnTo>
                    <a:pt x="386" y="1164"/>
                  </a:lnTo>
                  <a:lnTo>
                    <a:pt x="407" y="1131"/>
                  </a:lnTo>
                  <a:lnTo>
                    <a:pt x="413" y="1085"/>
                  </a:lnTo>
                  <a:lnTo>
                    <a:pt x="409" y="1048"/>
                  </a:lnTo>
                  <a:lnTo>
                    <a:pt x="396" y="1009"/>
                  </a:lnTo>
                  <a:lnTo>
                    <a:pt x="375" y="969"/>
                  </a:lnTo>
                  <a:lnTo>
                    <a:pt x="371" y="922"/>
                  </a:lnTo>
                  <a:lnTo>
                    <a:pt x="375" y="896"/>
                  </a:lnTo>
                  <a:lnTo>
                    <a:pt x="362" y="857"/>
                  </a:lnTo>
                  <a:lnTo>
                    <a:pt x="346" y="845"/>
                  </a:lnTo>
                  <a:lnTo>
                    <a:pt x="370" y="803"/>
                  </a:lnTo>
                  <a:lnTo>
                    <a:pt x="366" y="758"/>
                  </a:lnTo>
                  <a:lnTo>
                    <a:pt x="363" y="711"/>
                  </a:lnTo>
                  <a:lnTo>
                    <a:pt x="350" y="673"/>
                  </a:lnTo>
                  <a:lnTo>
                    <a:pt x="329" y="633"/>
                  </a:lnTo>
                  <a:lnTo>
                    <a:pt x="304" y="619"/>
                  </a:lnTo>
                  <a:lnTo>
                    <a:pt x="280" y="597"/>
                  </a:lnTo>
                  <a:lnTo>
                    <a:pt x="266" y="569"/>
                  </a:lnTo>
                  <a:lnTo>
                    <a:pt x="241" y="548"/>
                  </a:lnTo>
                  <a:lnTo>
                    <a:pt x="209" y="532"/>
                  </a:lnTo>
                  <a:lnTo>
                    <a:pt x="196" y="502"/>
                  </a:lnTo>
                  <a:lnTo>
                    <a:pt x="160" y="496"/>
                  </a:lnTo>
                  <a:lnTo>
                    <a:pt x="126" y="483"/>
                  </a:lnTo>
                  <a:lnTo>
                    <a:pt x="105" y="443"/>
                  </a:lnTo>
                  <a:lnTo>
                    <a:pt x="82" y="412"/>
                  </a:lnTo>
                  <a:lnTo>
                    <a:pt x="60" y="382"/>
                  </a:lnTo>
                  <a:lnTo>
                    <a:pt x="37" y="358"/>
                  </a:lnTo>
                  <a:lnTo>
                    <a:pt x="21" y="339"/>
                  </a:lnTo>
                  <a:lnTo>
                    <a:pt x="0" y="300"/>
                  </a:lnTo>
                  <a:lnTo>
                    <a:pt x="12" y="282"/>
                  </a:lnTo>
                  <a:lnTo>
                    <a:pt x="39" y="269"/>
                  </a:lnTo>
                  <a:lnTo>
                    <a:pt x="50" y="252"/>
                  </a:lnTo>
                  <a:lnTo>
                    <a:pt x="55" y="216"/>
                  </a:lnTo>
                  <a:lnTo>
                    <a:pt x="75" y="201"/>
                  </a:lnTo>
                  <a:lnTo>
                    <a:pt x="101" y="205"/>
                  </a:lnTo>
                  <a:lnTo>
                    <a:pt x="126" y="217"/>
                  </a:lnTo>
                  <a:lnTo>
                    <a:pt x="158" y="233"/>
                  </a:lnTo>
                  <a:lnTo>
                    <a:pt x="174" y="261"/>
                  </a:lnTo>
                  <a:lnTo>
                    <a:pt x="179" y="281"/>
                  </a:lnTo>
                  <a:lnTo>
                    <a:pt x="195" y="293"/>
                  </a:lnTo>
                  <a:lnTo>
                    <a:pt x="210" y="313"/>
                  </a:lnTo>
                  <a:lnTo>
                    <a:pt x="226" y="334"/>
                  </a:lnTo>
                  <a:lnTo>
                    <a:pt x="231" y="353"/>
                  </a:lnTo>
                  <a:lnTo>
                    <a:pt x="236" y="389"/>
                  </a:lnTo>
                  <a:lnTo>
                    <a:pt x="259" y="412"/>
                  </a:lnTo>
                  <a:lnTo>
                    <a:pt x="391" y="432"/>
                  </a:lnTo>
                  <a:lnTo>
                    <a:pt x="419" y="417"/>
                  </a:lnTo>
                  <a:lnTo>
                    <a:pt x="423" y="382"/>
                  </a:lnTo>
                  <a:lnTo>
                    <a:pt x="465" y="408"/>
                  </a:lnTo>
                  <a:lnTo>
                    <a:pt x="499" y="421"/>
                  </a:lnTo>
                  <a:lnTo>
                    <a:pt x="531" y="434"/>
                  </a:lnTo>
                  <a:lnTo>
                    <a:pt x="548" y="456"/>
                  </a:lnTo>
                  <a:lnTo>
                    <a:pt x="562" y="486"/>
                  </a:lnTo>
                  <a:lnTo>
                    <a:pt x="596" y="491"/>
                  </a:lnTo>
                  <a:lnTo>
                    <a:pt x="603" y="437"/>
                  </a:lnTo>
                  <a:lnTo>
                    <a:pt x="625" y="396"/>
                  </a:lnTo>
                  <a:lnTo>
                    <a:pt x="646" y="363"/>
                  </a:lnTo>
                  <a:lnTo>
                    <a:pt x="676" y="348"/>
                  </a:lnTo>
                  <a:lnTo>
                    <a:pt x="689" y="313"/>
                  </a:lnTo>
                  <a:lnTo>
                    <a:pt x="688" y="258"/>
                  </a:lnTo>
                  <a:lnTo>
                    <a:pt x="693" y="213"/>
                  </a:lnTo>
                  <a:lnTo>
                    <a:pt x="717" y="172"/>
                  </a:lnTo>
                  <a:lnTo>
                    <a:pt x="724" y="117"/>
                  </a:lnTo>
                  <a:lnTo>
                    <a:pt x="735" y="82"/>
                  </a:lnTo>
                  <a:lnTo>
                    <a:pt x="768" y="43"/>
                  </a:lnTo>
                  <a:lnTo>
                    <a:pt x="797" y="27"/>
                  </a:lnTo>
                  <a:lnTo>
                    <a:pt x="823" y="41"/>
                  </a:lnTo>
                  <a:lnTo>
                    <a:pt x="866" y="38"/>
                  </a:lnTo>
                  <a:lnTo>
                    <a:pt x="916" y="2"/>
                  </a:lnTo>
                  <a:lnTo>
                    <a:pt x="969" y="0"/>
                  </a:lnTo>
                  <a:lnTo>
                    <a:pt x="983" y="38"/>
                  </a:lnTo>
                  <a:lnTo>
                    <a:pt x="1005" y="51"/>
                  </a:lnTo>
                  <a:lnTo>
                    <a:pt x="1031" y="55"/>
                  </a:lnTo>
                  <a:lnTo>
                    <a:pt x="1038" y="84"/>
                  </a:lnTo>
                  <a:lnTo>
                    <a:pt x="1061" y="105"/>
                  </a:lnTo>
                  <a:lnTo>
                    <a:pt x="1085" y="128"/>
                  </a:lnTo>
                  <a:lnTo>
                    <a:pt x="1108" y="148"/>
                  </a:lnTo>
                  <a:lnTo>
                    <a:pt x="1122" y="187"/>
                  </a:lnTo>
                  <a:lnTo>
                    <a:pt x="1088" y="237"/>
                  </a:lnTo>
                  <a:lnTo>
                    <a:pt x="1082" y="283"/>
                  </a:lnTo>
                  <a:lnTo>
                    <a:pt x="1072" y="309"/>
                  </a:lnTo>
                  <a:lnTo>
                    <a:pt x="1093" y="340"/>
                  </a:lnTo>
                  <a:lnTo>
                    <a:pt x="1087" y="393"/>
                  </a:lnTo>
                </a:path>
              </a:pathLst>
            </a:custGeom>
            <a:solidFill>
              <a:srgbClr val="BD1993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6" name="Freeform 59"/>
            <p:cNvSpPr>
              <a:spLocks/>
            </p:cNvSpPr>
            <p:nvPr/>
          </p:nvSpPr>
          <p:spPr bwMode="auto">
            <a:xfrm>
              <a:off x="2052" y="3734"/>
              <a:ext cx="701" cy="506"/>
            </a:xfrm>
            <a:custGeom>
              <a:avLst/>
              <a:gdLst>
                <a:gd name="T0" fmla="*/ 652 w 701"/>
                <a:gd name="T1" fmla="*/ 306 h 506"/>
                <a:gd name="T2" fmla="*/ 603 w 701"/>
                <a:gd name="T3" fmla="*/ 344 h 506"/>
                <a:gd name="T4" fmla="*/ 547 w 701"/>
                <a:gd name="T5" fmla="*/ 354 h 506"/>
                <a:gd name="T6" fmla="*/ 471 w 701"/>
                <a:gd name="T7" fmla="*/ 399 h 506"/>
                <a:gd name="T8" fmla="*/ 406 w 701"/>
                <a:gd name="T9" fmla="*/ 424 h 506"/>
                <a:gd name="T10" fmla="*/ 343 w 701"/>
                <a:gd name="T11" fmla="*/ 423 h 506"/>
                <a:gd name="T12" fmla="*/ 290 w 701"/>
                <a:gd name="T13" fmla="*/ 416 h 506"/>
                <a:gd name="T14" fmla="*/ 329 w 701"/>
                <a:gd name="T15" fmla="*/ 468 h 506"/>
                <a:gd name="T16" fmla="*/ 283 w 701"/>
                <a:gd name="T17" fmla="*/ 470 h 506"/>
                <a:gd name="T18" fmla="*/ 214 w 701"/>
                <a:gd name="T19" fmla="*/ 451 h 506"/>
                <a:gd name="T20" fmla="*/ 178 w 701"/>
                <a:gd name="T21" fmla="*/ 454 h 506"/>
                <a:gd name="T22" fmla="*/ 131 w 701"/>
                <a:gd name="T23" fmla="*/ 474 h 506"/>
                <a:gd name="T24" fmla="*/ 118 w 701"/>
                <a:gd name="T25" fmla="*/ 500 h 506"/>
                <a:gd name="T26" fmla="*/ 69 w 701"/>
                <a:gd name="T27" fmla="*/ 482 h 506"/>
                <a:gd name="T28" fmla="*/ 60 w 701"/>
                <a:gd name="T29" fmla="*/ 400 h 506"/>
                <a:gd name="T30" fmla="*/ 9 w 701"/>
                <a:gd name="T31" fmla="*/ 318 h 506"/>
                <a:gd name="T32" fmla="*/ 40 w 701"/>
                <a:gd name="T33" fmla="*/ 286 h 506"/>
                <a:gd name="T34" fmla="*/ 67 w 701"/>
                <a:gd name="T35" fmla="*/ 280 h 506"/>
                <a:gd name="T36" fmla="*/ 103 w 701"/>
                <a:gd name="T37" fmla="*/ 278 h 506"/>
                <a:gd name="T38" fmla="*/ 144 w 701"/>
                <a:gd name="T39" fmla="*/ 302 h 506"/>
                <a:gd name="T40" fmla="*/ 148 w 701"/>
                <a:gd name="T41" fmla="*/ 266 h 506"/>
                <a:gd name="T42" fmla="*/ 155 w 701"/>
                <a:gd name="T43" fmla="*/ 212 h 506"/>
                <a:gd name="T44" fmla="*/ 124 w 701"/>
                <a:gd name="T45" fmla="*/ 180 h 506"/>
                <a:gd name="T46" fmla="*/ 131 w 701"/>
                <a:gd name="T47" fmla="*/ 127 h 506"/>
                <a:gd name="T48" fmla="*/ 164 w 701"/>
                <a:gd name="T49" fmla="*/ 85 h 506"/>
                <a:gd name="T50" fmla="*/ 194 w 701"/>
                <a:gd name="T51" fmla="*/ 53 h 506"/>
                <a:gd name="T52" fmla="*/ 250 w 701"/>
                <a:gd name="T53" fmla="*/ 35 h 506"/>
                <a:gd name="T54" fmla="*/ 293 w 701"/>
                <a:gd name="T55" fmla="*/ 49 h 506"/>
                <a:gd name="T56" fmla="*/ 337 w 701"/>
                <a:gd name="T57" fmla="*/ 57 h 506"/>
                <a:gd name="T58" fmla="*/ 379 w 701"/>
                <a:gd name="T59" fmla="*/ 82 h 506"/>
                <a:gd name="T60" fmla="*/ 439 w 701"/>
                <a:gd name="T61" fmla="*/ 100 h 506"/>
                <a:gd name="T62" fmla="*/ 479 w 701"/>
                <a:gd name="T63" fmla="*/ 60 h 506"/>
                <a:gd name="T64" fmla="*/ 505 w 701"/>
                <a:gd name="T65" fmla="*/ 54 h 506"/>
                <a:gd name="T66" fmla="*/ 547 w 701"/>
                <a:gd name="T67" fmla="*/ 16 h 506"/>
                <a:gd name="T68" fmla="*/ 573 w 701"/>
                <a:gd name="T69" fmla="*/ 20 h 506"/>
                <a:gd name="T70" fmla="*/ 627 w 701"/>
                <a:gd name="T71" fmla="*/ 83 h 506"/>
                <a:gd name="T72" fmla="*/ 656 w 701"/>
                <a:gd name="T73" fmla="*/ 134 h 506"/>
                <a:gd name="T74" fmla="*/ 695 w 701"/>
                <a:gd name="T75" fmla="*/ 185 h 506"/>
                <a:gd name="T76" fmla="*/ 687 w 701"/>
                <a:gd name="T77" fmla="*/ 248 h 506"/>
                <a:gd name="T78" fmla="*/ 686 w 701"/>
                <a:gd name="T79" fmla="*/ 32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1" h="506">
                  <a:moveTo>
                    <a:pt x="668" y="318"/>
                  </a:moveTo>
                  <a:lnTo>
                    <a:pt x="652" y="306"/>
                  </a:lnTo>
                  <a:lnTo>
                    <a:pt x="632" y="324"/>
                  </a:lnTo>
                  <a:lnTo>
                    <a:pt x="603" y="344"/>
                  </a:lnTo>
                  <a:lnTo>
                    <a:pt x="568" y="339"/>
                  </a:lnTo>
                  <a:lnTo>
                    <a:pt x="547" y="354"/>
                  </a:lnTo>
                  <a:lnTo>
                    <a:pt x="516" y="387"/>
                  </a:lnTo>
                  <a:lnTo>
                    <a:pt x="471" y="399"/>
                  </a:lnTo>
                  <a:lnTo>
                    <a:pt x="434" y="402"/>
                  </a:lnTo>
                  <a:lnTo>
                    <a:pt x="406" y="424"/>
                  </a:lnTo>
                  <a:lnTo>
                    <a:pt x="369" y="428"/>
                  </a:lnTo>
                  <a:lnTo>
                    <a:pt x="343" y="423"/>
                  </a:lnTo>
                  <a:lnTo>
                    <a:pt x="309" y="410"/>
                  </a:lnTo>
                  <a:lnTo>
                    <a:pt x="290" y="416"/>
                  </a:lnTo>
                  <a:lnTo>
                    <a:pt x="305" y="437"/>
                  </a:lnTo>
                  <a:lnTo>
                    <a:pt x="329" y="468"/>
                  </a:lnTo>
                  <a:lnTo>
                    <a:pt x="326" y="485"/>
                  </a:lnTo>
                  <a:lnTo>
                    <a:pt x="283" y="470"/>
                  </a:lnTo>
                  <a:lnTo>
                    <a:pt x="250" y="456"/>
                  </a:lnTo>
                  <a:lnTo>
                    <a:pt x="214" y="451"/>
                  </a:lnTo>
                  <a:lnTo>
                    <a:pt x="189" y="437"/>
                  </a:lnTo>
                  <a:lnTo>
                    <a:pt x="178" y="454"/>
                  </a:lnTo>
                  <a:lnTo>
                    <a:pt x="159" y="469"/>
                  </a:lnTo>
                  <a:lnTo>
                    <a:pt x="131" y="474"/>
                  </a:lnTo>
                  <a:lnTo>
                    <a:pt x="120" y="489"/>
                  </a:lnTo>
                  <a:lnTo>
                    <a:pt x="118" y="500"/>
                  </a:lnTo>
                  <a:lnTo>
                    <a:pt x="100" y="505"/>
                  </a:lnTo>
                  <a:lnTo>
                    <a:pt x="69" y="482"/>
                  </a:lnTo>
                  <a:lnTo>
                    <a:pt x="53" y="454"/>
                  </a:lnTo>
                  <a:lnTo>
                    <a:pt x="60" y="400"/>
                  </a:lnTo>
                  <a:lnTo>
                    <a:pt x="0" y="390"/>
                  </a:lnTo>
                  <a:lnTo>
                    <a:pt x="9" y="318"/>
                  </a:lnTo>
                  <a:lnTo>
                    <a:pt x="17" y="311"/>
                  </a:lnTo>
                  <a:lnTo>
                    <a:pt x="40" y="286"/>
                  </a:lnTo>
                  <a:lnTo>
                    <a:pt x="58" y="289"/>
                  </a:lnTo>
                  <a:lnTo>
                    <a:pt x="67" y="280"/>
                  </a:lnTo>
                  <a:lnTo>
                    <a:pt x="78" y="264"/>
                  </a:lnTo>
                  <a:lnTo>
                    <a:pt x="103" y="278"/>
                  </a:lnTo>
                  <a:lnTo>
                    <a:pt x="127" y="299"/>
                  </a:lnTo>
                  <a:lnTo>
                    <a:pt x="144" y="302"/>
                  </a:lnTo>
                  <a:lnTo>
                    <a:pt x="164" y="287"/>
                  </a:lnTo>
                  <a:lnTo>
                    <a:pt x="148" y="266"/>
                  </a:lnTo>
                  <a:lnTo>
                    <a:pt x="134" y="236"/>
                  </a:lnTo>
                  <a:lnTo>
                    <a:pt x="155" y="212"/>
                  </a:lnTo>
                  <a:lnTo>
                    <a:pt x="140" y="192"/>
                  </a:lnTo>
                  <a:lnTo>
                    <a:pt x="124" y="180"/>
                  </a:lnTo>
                  <a:lnTo>
                    <a:pt x="120" y="151"/>
                  </a:lnTo>
                  <a:lnTo>
                    <a:pt x="131" y="127"/>
                  </a:lnTo>
                  <a:lnTo>
                    <a:pt x="142" y="118"/>
                  </a:lnTo>
                  <a:lnTo>
                    <a:pt x="164" y="85"/>
                  </a:lnTo>
                  <a:lnTo>
                    <a:pt x="175" y="68"/>
                  </a:lnTo>
                  <a:lnTo>
                    <a:pt x="194" y="53"/>
                  </a:lnTo>
                  <a:lnTo>
                    <a:pt x="223" y="39"/>
                  </a:lnTo>
                  <a:lnTo>
                    <a:pt x="250" y="35"/>
                  </a:lnTo>
                  <a:lnTo>
                    <a:pt x="267" y="46"/>
                  </a:lnTo>
                  <a:lnTo>
                    <a:pt x="293" y="49"/>
                  </a:lnTo>
                  <a:lnTo>
                    <a:pt x="329" y="47"/>
                  </a:lnTo>
                  <a:lnTo>
                    <a:pt x="337" y="57"/>
                  </a:lnTo>
                  <a:lnTo>
                    <a:pt x="363" y="60"/>
                  </a:lnTo>
                  <a:lnTo>
                    <a:pt x="379" y="82"/>
                  </a:lnTo>
                  <a:lnTo>
                    <a:pt x="402" y="103"/>
                  </a:lnTo>
                  <a:lnTo>
                    <a:pt x="439" y="100"/>
                  </a:lnTo>
                  <a:lnTo>
                    <a:pt x="460" y="75"/>
                  </a:lnTo>
                  <a:lnTo>
                    <a:pt x="479" y="60"/>
                  </a:lnTo>
                  <a:lnTo>
                    <a:pt x="488" y="62"/>
                  </a:lnTo>
                  <a:lnTo>
                    <a:pt x="505" y="54"/>
                  </a:lnTo>
                  <a:lnTo>
                    <a:pt x="527" y="39"/>
                  </a:lnTo>
                  <a:lnTo>
                    <a:pt x="547" y="16"/>
                  </a:lnTo>
                  <a:lnTo>
                    <a:pt x="567" y="0"/>
                  </a:lnTo>
                  <a:lnTo>
                    <a:pt x="573" y="20"/>
                  </a:lnTo>
                  <a:lnTo>
                    <a:pt x="595" y="50"/>
                  </a:lnTo>
                  <a:lnTo>
                    <a:pt x="627" y="83"/>
                  </a:lnTo>
                  <a:lnTo>
                    <a:pt x="643" y="95"/>
                  </a:lnTo>
                  <a:lnTo>
                    <a:pt x="656" y="134"/>
                  </a:lnTo>
                  <a:lnTo>
                    <a:pt x="662" y="161"/>
                  </a:lnTo>
                  <a:lnTo>
                    <a:pt x="695" y="185"/>
                  </a:lnTo>
                  <a:lnTo>
                    <a:pt x="700" y="214"/>
                  </a:lnTo>
                  <a:lnTo>
                    <a:pt x="687" y="248"/>
                  </a:lnTo>
                  <a:lnTo>
                    <a:pt x="680" y="302"/>
                  </a:lnTo>
                  <a:lnTo>
                    <a:pt x="686" y="321"/>
                  </a:lnTo>
                  <a:lnTo>
                    <a:pt x="668" y="3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7" name="Freeform 60"/>
            <p:cNvSpPr>
              <a:spLocks/>
            </p:cNvSpPr>
            <p:nvPr/>
          </p:nvSpPr>
          <p:spPr bwMode="auto">
            <a:xfrm>
              <a:off x="1905" y="2896"/>
              <a:ext cx="53" cy="36"/>
            </a:xfrm>
            <a:custGeom>
              <a:avLst/>
              <a:gdLst>
                <a:gd name="T0" fmla="*/ 50 w 53"/>
                <a:gd name="T1" fmla="*/ 13 h 36"/>
                <a:gd name="T2" fmla="*/ 34 w 53"/>
                <a:gd name="T3" fmla="*/ 18 h 36"/>
                <a:gd name="T4" fmla="*/ 16 w 53"/>
                <a:gd name="T5" fmla="*/ 35 h 36"/>
                <a:gd name="T6" fmla="*/ 0 w 53"/>
                <a:gd name="T7" fmla="*/ 32 h 36"/>
                <a:gd name="T8" fmla="*/ 11 w 53"/>
                <a:gd name="T9" fmla="*/ 6 h 36"/>
                <a:gd name="T10" fmla="*/ 29 w 53"/>
                <a:gd name="T11" fmla="*/ 0 h 36"/>
                <a:gd name="T12" fmla="*/ 52 w 53"/>
                <a:gd name="T13" fmla="*/ 5 h 36"/>
                <a:gd name="T14" fmla="*/ 50 w 53"/>
                <a:gd name="T15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36">
                  <a:moveTo>
                    <a:pt x="50" y="13"/>
                  </a:moveTo>
                  <a:lnTo>
                    <a:pt x="34" y="18"/>
                  </a:lnTo>
                  <a:lnTo>
                    <a:pt x="16" y="35"/>
                  </a:lnTo>
                  <a:lnTo>
                    <a:pt x="0" y="32"/>
                  </a:lnTo>
                  <a:lnTo>
                    <a:pt x="11" y="6"/>
                  </a:lnTo>
                  <a:lnTo>
                    <a:pt x="29" y="0"/>
                  </a:lnTo>
                  <a:lnTo>
                    <a:pt x="52" y="5"/>
                  </a:lnTo>
                  <a:lnTo>
                    <a:pt x="50" y="13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8" name="Freeform 61"/>
            <p:cNvSpPr>
              <a:spLocks/>
            </p:cNvSpPr>
            <p:nvPr/>
          </p:nvSpPr>
          <p:spPr bwMode="auto">
            <a:xfrm>
              <a:off x="2509" y="3309"/>
              <a:ext cx="520" cy="763"/>
            </a:xfrm>
            <a:custGeom>
              <a:avLst/>
              <a:gdLst>
                <a:gd name="T0" fmla="*/ 277 w 520"/>
                <a:gd name="T1" fmla="*/ 85 h 763"/>
                <a:gd name="T2" fmla="*/ 343 w 520"/>
                <a:gd name="T3" fmla="*/ 121 h 763"/>
                <a:gd name="T4" fmla="*/ 425 w 520"/>
                <a:gd name="T5" fmla="*/ 171 h 763"/>
                <a:gd name="T6" fmla="*/ 460 w 520"/>
                <a:gd name="T7" fmla="*/ 250 h 763"/>
                <a:gd name="T8" fmla="*/ 516 w 520"/>
                <a:gd name="T9" fmla="*/ 295 h 763"/>
                <a:gd name="T10" fmla="*/ 486 w 520"/>
                <a:gd name="T11" fmla="*/ 373 h 763"/>
                <a:gd name="T12" fmla="*/ 432 w 520"/>
                <a:gd name="T13" fmla="*/ 466 h 763"/>
                <a:gd name="T14" fmla="*/ 387 w 520"/>
                <a:gd name="T15" fmla="*/ 542 h 763"/>
                <a:gd name="T16" fmla="*/ 321 w 520"/>
                <a:gd name="T17" fmla="*/ 634 h 763"/>
                <a:gd name="T18" fmla="*/ 276 w 520"/>
                <a:gd name="T19" fmla="*/ 709 h 763"/>
                <a:gd name="T20" fmla="*/ 252 w 520"/>
                <a:gd name="T21" fmla="*/ 762 h 763"/>
                <a:gd name="T22" fmla="*/ 228 w 520"/>
                <a:gd name="T23" fmla="*/ 747 h 763"/>
                <a:gd name="T24" fmla="*/ 228 w 520"/>
                <a:gd name="T25" fmla="*/ 674 h 763"/>
                <a:gd name="T26" fmla="*/ 236 w 520"/>
                <a:gd name="T27" fmla="*/ 611 h 763"/>
                <a:gd name="T28" fmla="*/ 198 w 520"/>
                <a:gd name="T29" fmla="*/ 559 h 763"/>
                <a:gd name="T30" fmla="*/ 170 w 520"/>
                <a:gd name="T31" fmla="*/ 509 h 763"/>
                <a:gd name="T32" fmla="*/ 116 w 520"/>
                <a:gd name="T33" fmla="*/ 445 h 763"/>
                <a:gd name="T34" fmla="*/ 90 w 520"/>
                <a:gd name="T35" fmla="*/ 440 h 763"/>
                <a:gd name="T36" fmla="*/ 49 w 520"/>
                <a:gd name="T37" fmla="*/ 479 h 763"/>
                <a:gd name="T38" fmla="*/ 25 w 520"/>
                <a:gd name="T39" fmla="*/ 458 h 763"/>
                <a:gd name="T40" fmla="*/ 57 w 520"/>
                <a:gd name="T41" fmla="*/ 416 h 763"/>
                <a:gd name="T42" fmla="*/ 37 w 520"/>
                <a:gd name="T43" fmla="*/ 368 h 763"/>
                <a:gd name="T44" fmla="*/ 90 w 520"/>
                <a:gd name="T45" fmla="*/ 358 h 763"/>
                <a:gd name="T46" fmla="*/ 97 w 520"/>
                <a:gd name="T47" fmla="*/ 305 h 763"/>
                <a:gd name="T48" fmla="*/ 69 w 520"/>
                <a:gd name="T49" fmla="*/ 254 h 763"/>
                <a:gd name="T50" fmla="*/ 52 w 520"/>
                <a:gd name="T51" fmla="*/ 187 h 763"/>
                <a:gd name="T52" fmla="*/ 44 w 520"/>
                <a:gd name="T53" fmla="*/ 112 h 763"/>
                <a:gd name="T54" fmla="*/ 34 w 520"/>
                <a:gd name="T55" fmla="*/ 47 h 763"/>
                <a:gd name="T56" fmla="*/ 0 w 520"/>
                <a:gd name="T57" fmla="*/ 31 h 763"/>
                <a:gd name="T58" fmla="*/ 3 w 520"/>
                <a:gd name="T59" fmla="*/ 4 h 763"/>
                <a:gd name="T60" fmla="*/ 128 w 520"/>
                <a:gd name="T61" fmla="*/ 5 h 763"/>
                <a:gd name="T62" fmla="*/ 209 w 520"/>
                <a:gd name="T63" fmla="*/ 0 h 763"/>
                <a:gd name="T64" fmla="*/ 209 w 520"/>
                <a:gd name="T65" fmla="*/ 54 h 763"/>
                <a:gd name="T66" fmla="*/ 263 w 520"/>
                <a:gd name="T67" fmla="*/ 54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763">
                  <a:moveTo>
                    <a:pt x="261" y="63"/>
                  </a:moveTo>
                  <a:lnTo>
                    <a:pt x="277" y="85"/>
                  </a:lnTo>
                  <a:lnTo>
                    <a:pt x="321" y="91"/>
                  </a:lnTo>
                  <a:lnTo>
                    <a:pt x="343" y="121"/>
                  </a:lnTo>
                  <a:lnTo>
                    <a:pt x="393" y="147"/>
                  </a:lnTo>
                  <a:lnTo>
                    <a:pt x="425" y="171"/>
                  </a:lnTo>
                  <a:lnTo>
                    <a:pt x="439" y="200"/>
                  </a:lnTo>
                  <a:lnTo>
                    <a:pt x="460" y="250"/>
                  </a:lnTo>
                  <a:lnTo>
                    <a:pt x="493" y="264"/>
                  </a:lnTo>
                  <a:lnTo>
                    <a:pt x="516" y="295"/>
                  </a:lnTo>
                  <a:lnTo>
                    <a:pt x="519" y="333"/>
                  </a:lnTo>
                  <a:lnTo>
                    <a:pt x="486" y="373"/>
                  </a:lnTo>
                  <a:lnTo>
                    <a:pt x="465" y="416"/>
                  </a:lnTo>
                  <a:lnTo>
                    <a:pt x="432" y="466"/>
                  </a:lnTo>
                  <a:lnTo>
                    <a:pt x="410" y="499"/>
                  </a:lnTo>
                  <a:lnTo>
                    <a:pt x="387" y="542"/>
                  </a:lnTo>
                  <a:lnTo>
                    <a:pt x="363" y="584"/>
                  </a:lnTo>
                  <a:lnTo>
                    <a:pt x="321" y="634"/>
                  </a:lnTo>
                  <a:lnTo>
                    <a:pt x="299" y="675"/>
                  </a:lnTo>
                  <a:lnTo>
                    <a:pt x="276" y="709"/>
                  </a:lnTo>
                  <a:lnTo>
                    <a:pt x="253" y="752"/>
                  </a:lnTo>
                  <a:lnTo>
                    <a:pt x="252" y="762"/>
                  </a:lnTo>
                  <a:lnTo>
                    <a:pt x="235" y="759"/>
                  </a:lnTo>
                  <a:lnTo>
                    <a:pt x="228" y="747"/>
                  </a:lnTo>
                  <a:lnTo>
                    <a:pt x="221" y="729"/>
                  </a:lnTo>
                  <a:lnTo>
                    <a:pt x="228" y="674"/>
                  </a:lnTo>
                  <a:lnTo>
                    <a:pt x="242" y="639"/>
                  </a:lnTo>
                  <a:lnTo>
                    <a:pt x="236" y="611"/>
                  </a:lnTo>
                  <a:lnTo>
                    <a:pt x="203" y="587"/>
                  </a:lnTo>
                  <a:lnTo>
                    <a:pt x="198" y="559"/>
                  </a:lnTo>
                  <a:lnTo>
                    <a:pt x="186" y="521"/>
                  </a:lnTo>
                  <a:lnTo>
                    <a:pt x="170" y="509"/>
                  </a:lnTo>
                  <a:lnTo>
                    <a:pt x="138" y="475"/>
                  </a:lnTo>
                  <a:lnTo>
                    <a:pt x="116" y="445"/>
                  </a:lnTo>
                  <a:lnTo>
                    <a:pt x="110" y="425"/>
                  </a:lnTo>
                  <a:lnTo>
                    <a:pt x="90" y="440"/>
                  </a:lnTo>
                  <a:lnTo>
                    <a:pt x="69" y="464"/>
                  </a:lnTo>
                  <a:lnTo>
                    <a:pt x="49" y="479"/>
                  </a:lnTo>
                  <a:lnTo>
                    <a:pt x="31" y="487"/>
                  </a:lnTo>
                  <a:lnTo>
                    <a:pt x="25" y="458"/>
                  </a:lnTo>
                  <a:lnTo>
                    <a:pt x="38" y="433"/>
                  </a:lnTo>
                  <a:lnTo>
                    <a:pt x="57" y="416"/>
                  </a:lnTo>
                  <a:lnTo>
                    <a:pt x="54" y="380"/>
                  </a:lnTo>
                  <a:lnTo>
                    <a:pt x="37" y="368"/>
                  </a:lnTo>
                  <a:lnTo>
                    <a:pt x="64" y="354"/>
                  </a:lnTo>
                  <a:lnTo>
                    <a:pt x="90" y="358"/>
                  </a:lnTo>
                  <a:lnTo>
                    <a:pt x="115" y="325"/>
                  </a:lnTo>
                  <a:lnTo>
                    <a:pt x="97" y="305"/>
                  </a:lnTo>
                  <a:lnTo>
                    <a:pt x="102" y="268"/>
                  </a:lnTo>
                  <a:lnTo>
                    <a:pt x="69" y="254"/>
                  </a:lnTo>
                  <a:lnTo>
                    <a:pt x="65" y="217"/>
                  </a:lnTo>
                  <a:lnTo>
                    <a:pt x="52" y="187"/>
                  </a:lnTo>
                  <a:lnTo>
                    <a:pt x="58" y="141"/>
                  </a:lnTo>
                  <a:lnTo>
                    <a:pt x="44" y="112"/>
                  </a:lnTo>
                  <a:lnTo>
                    <a:pt x="29" y="82"/>
                  </a:lnTo>
                  <a:lnTo>
                    <a:pt x="34" y="47"/>
                  </a:lnTo>
                  <a:lnTo>
                    <a:pt x="8" y="43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3" y="4"/>
                  </a:lnTo>
                  <a:lnTo>
                    <a:pt x="100" y="18"/>
                  </a:lnTo>
                  <a:lnTo>
                    <a:pt x="128" y="5"/>
                  </a:lnTo>
                  <a:lnTo>
                    <a:pt x="172" y="2"/>
                  </a:lnTo>
                  <a:lnTo>
                    <a:pt x="209" y="0"/>
                  </a:lnTo>
                  <a:lnTo>
                    <a:pt x="204" y="35"/>
                  </a:lnTo>
                  <a:lnTo>
                    <a:pt x="209" y="54"/>
                  </a:lnTo>
                  <a:lnTo>
                    <a:pt x="237" y="50"/>
                  </a:lnTo>
                  <a:lnTo>
                    <a:pt x="263" y="54"/>
                  </a:lnTo>
                  <a:lnTo>
                    <a:pt x="261" y="63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9" name="Freeform 62"/>
            <p:cNvSpPr>
              <a:spLocks/>
            </p:cNvSpPr>
            <p:nvPr/>
          </p:nvSpPr>
          <p:spPr bwMode="auto">
            <a:xfrm>
              <a:off x="1338" y="3807"/>
              <a:ext cx="411" cy="801"/>
            </a:xfrm>
            <a:custGeom>
              <a:avLst/>
              <a:gdLst>
                <a:gd name="T0" fmla="*/ 351 w 411"/>
                <a:gd name="T1" fmla="*/ 776 h 801"/>
                <a:gd name="T2" fmla="*/ 305 w 411"/>
                <a:gd name="T3" fmla="*/ 796 h 801"/>
                <a:gd name="T4" fmla="*/ 288 w 411"/>
                <a:gd name="T5" fmla="*/ 784 h 801"/>
                <a:gd name="T6" fmla="*/ 248 w 411"/>
                <a:gd name="T7" fmla="*/ 760 h 801"/>
                <a:gd name="T8" fmla="*/ 279 w 411"/>
                <a:gd name="T9" fmla="*/ 728 h 801"/>
                <a:gd name="T10" fmla="*/ 274 w 411"/>
                <a:gd name="T11" fmla="*/ 690 h 801"/>
                <a:gd name="T12" fmla="*/ 298 w 411"/>
                <a:gd name="T13" fmla="*/ 650 h 801"/>
                <a:gd name="T14" fmla="*/ 242 w 411"/>
                <a:gd name="T15" fmla="*/ 667 h 801"/>
                <a:gd name="T16" fmla="*/ 200 w 411"/>
                <a:gd name="T17" fmla="*/ 653 h 801"/>
                <a:gd name="T18" fmla="*/ 196 w 411"/>
                <a:gd name="T19" fmla="*/ 614 h 801"/>
                <a:gd name="T20" fmla="*/ 134 w 411"/>
                <a:gd name="T21" fmla="*/ 614 h 801"/>
                <a:gd name="T22" fmla="*/ 102 w 411"/>
                <a:gd name="T23" fmla="*/ 581 h 801"/>
                <a:gd name="T24" fmla="*/ 80 w 411"/>
                <a:gd name="T25" fmla="*/ 542 h 801"/>
                <a:gd name="T26" fmla="*/ 49 w 411"/>
                <a:gd name="T27" fmla="*/ 583 h 801"/>
                <a:gd name="T28" fmla="*/ 18 w 411"/>
                <a:gd name="T29" fmla="*/ 550 h 801"/>
                <a:gd name="T30" fmla="*/ 5 w 411"/>
                <a:gd name="T31" fmla="*/ 513 h 801"/>
                <a:gd name="T32" fmla="*/ 5 w 411"/>
                <a:gd name="T33" fmla="*/ 438 h 801"/>
                <a:gd name="T34" fmla="*/ 21 w 411"/>
                <a:gd name="T35" fmla="*/ 385 h 801"/>
                <a:gd name="T36" fmla="*/ 29 w 411"/>
                <a:gd name="T37" fmla="*/ 322 h 801"/>
                <a:gd name="T38" fmla="*/ 57 w 411"/>
                <a:gd name="T39" fmla="*/ 244 h 801"/>
                <a:gd name="T40" fmla="*/ 73 w 411"/>
                <a:gd name="T41" fmla="*/ 182 h 801"/>
                <a:gd name="T42" fmla="*/ 54 w 411"/>
                <a:gd name="T43" fmla="*/ 124 h 801"/>
                <a:gd name="T44" fmla="*/ 34 w 411"/>
                <a:gd name="T45" fmla="*/ 74 h 801"/>
                <a:gd name="T46" fmla="*/ 95 w 411"/>
                <a:gd name="T47" fmla="*/ 83 h 801"/>
                <a:gd name="T48" fmla="*/ 168 w 411"/>
                <a:gd name="T49" fmla="*/ 69 h 801"/>
                <a:gd name="T50" fmla="*/ 218 w 411"/>
                <a:gd name="T51" fmla="*/ 20 h 801"/>
                <a:gd name="T52" fmla="*/ 281 w 411"/>
                <a:gd name="T53" fmla="*/ 20 h 801"/>
                <a:gd name="T54" fmla="*/ 327 w 411"/>
                <a:gd name="T55" fmla="*/ 0 h 801"/>
                <a:gd name="T56" fmla="*/ 351 w 411"/>
                <a:gd name="T57" fmla="*/ 30 h 801"/>
                <a:gd name="T58" fmla="*/ 343 w 411"/>
                <a:gd name="T59" fmla="*/ 86 h 801"/>
                <a:gd name="T60" fmla="*/ 356 w 411"/>
                <a:gd name="T61" fmla="*/ 123 h 801"/>
                <a:gd name="T62" fmla="*/ 397 w 411"/>
                <a:gd name="T63" fmla="*/ 140 h 801"/>
                <a:gd name="T64" fmla="*/ 377 w 411"/>
                <a:gd name="T65" fmla="*/ 229 h 801"/>
                <a:gd name="T66" fmla="*/ 343 w 411"/>
                <a:gd name="T67" fmla="*/ 297 h 801"/>
                <a:gd name="T68" fmla="*/ 343 w 411"/>
                <a:gd name="T69" fmla="*/ 353 h 801"/>
                <a:gd name="T70" fmla="*/ 346 w 411"/>
                <a:gd name="T71" fmla="*/ 481 h 801"/>
                <a:gd name="T72" fmla="*/ 330 w 411"/>
                <a:gd name="T73" fmla="*/ 534 h 801"/>
                <a:gd name="T74" fmla="*/ 333 w 411"/>
                <a:gd name="T75" fmla="*/ 581 h 801"/>
                <a:gd name="T76" fmla="*/ 369 w 411"/>
                <a:gd name="T77" fmla="*/ 569 h 801"/>
                <a:gd name="T78" fmla="*/ 377 w 411"/>
                <a:gd name="T79" fmla="*/ 578 h 801"/>
                <a:gd name="T80" fmla="*/ 410 w 411"/>
                <a:gd name="T81" fmla="*/ 600 h 801"/>
                <a:gd name="T82" fmla="*/ 409 w 411"/>
                <a:gd name="T83" fmla="*/ 667 h 801"/>
                <a:gd name="T84" fmla="*/ 387 w 411"/>
                <a:gd name="T85" fmla="*/ 699 h 801"/>
                <a:gd name="T86" fmla="*/ 389 w 411"/>
                <a:gd name="T87" fmla="*/ 76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1" h="801">
                  <a:moveTo>
                    <a:pt x="372" y="761"/>
                  </a:moveTo>
                  <a:lnTo>
                    <a:pt x="351" y="776"/>
                  </a:lnTo>
                  <a:lnTo>
                    <a:pt x="331" y="800"/>
                  </a:lnTo>
                  <a:lnTo>
                    <a:pt x="305" y="796"/>
                  </a:lnTo>
                  <a:lnTo>
                    <a:pt x="309" y="770"/>
                  </a:lnTo>
                  <a:lnTo>
                    <a:pt x="288" y="784"/>
                  </a:lnTo>
                  <a:lnTo>
                    <a:pt x="262" y="781"/>
                  </a:lnTo>
                  <a:lnTo>
                    <a:pt x="248" y="760"/>
                  </a:lnTo>
                  <a:lnTo>
                    <a:pt x="267" y="746"/>
                  </a:lnTo>
                  <a:lnTo>
                    <a:pt x="279" y="728"/>
                  </a:lnTo>
                  <a:lnTo>
                    <a:pt x="283" y="701"/>
                  </a:lnTo>
                  <a:lnTo>
                    <a:pt x="274" y="690"/>
                  </a:lnTo>
                  <a:lnTo>
                    <a:pt x="295" y="676"/>
                  </a:lnTo>
                  <a:lnTo>
                    <a:pt x="298" y="650"/>
                  </a:lnTo>
                  <a:lnTo>
                    <a:pt x="269" y="663"/>
                  </a:lnTo>
                  <a:lnTo>
                    <a:pt x="242" y="667"/>
                  </a:lnTo>
                  <a:lnTo>
                    <a:pt x="217" y="664"/>
                  </a:lnTo>
                  <a:lnTo>
                    <a:pt x="200" y="653"/>
                  </a:lnTo>
                  <a:lnTo>
                    <a:pt x="221" y="628"/>
                  </a:lnTo>
                  <a:lnTo>
                    <a:pt x="196" y="614"/>
                  </a:lnTo>
                  <a:lnTo>
                    <a:pt x="159" y="618"/>
                  </a:lnTo>
                  <a:lnTo>
                    <a:pt x="134" y="614"/>
                  </a:lnTo>
                  <a:lnTo>
                    <a:pt x="109" y="600"/>
                  </a:lnTo>
                  <a:lnTo>
                    <a:pt x="102" y="581"/>
                  </a:lnTo>
                  <a:lnTo>
                    <a:pt x="75" y="577"/>
                  </a:lnTo>
                  <a:lnTo>
                    <a:pt x="80" y="542"/>
                  </a:lnTo>
                  <a:lnTo>
                    <a:pt x="68" y="575"/>
                  </a:lnTo>
                  <a:lnTo>
                    <a:pt x="49" y="583"/>
                  </a:lnTo>
                  <a:lnTo>
                    <a:pt x="35" y="552"/>
                  </a:lnTo>
                  <a:lnTo>
                    <a:pt x="18" y="550"/>
                  </a:lnTo>
                  <a:lnTo>
                    <a:pt x="11" y="531"/>
                  </a:lnTo>
                  <a:lnTo>
                    <a:pt x="5" y="513"/>
                  </a:lnTo>
                  <a:lnTo>
                    <a:pt x="10" y="467"/>
                  </a:lnTo>
                  <a:lnTo>
                    <a:pt x="5" y="438"/>
                  </a:lnTo>
                  <a:lnTo>
                    <a:pt x="0" y="418"/>
                  </a:lnTo>
                  <a:lnTo>
                    <a:pt x="21" y="385"/>
                  </a:lnTo>
                  <a:lnTo>
                    <a:pt x="15" y="357"/>
                  </a:lnTo>
                  <a:lnTo>
                    <a:pt x="29" y="322"/>
                  </a:lnTo>
                  <a:lnTo>
                    <a:pt x="43" y="278"/>
                  </a:lnTo>
                  <a:lnTo>
                    <a:pt x="57" y="244"/>
                  </a:lnTo>
                  <a:lnTo>
                    <a:pt x="62" y="206"/>
                  </a:lnTo>
                  <a:lnTo>
                    <a:pt x="73" y="182"/>
                  </a:lnTo>
                  <a:lnTo>
                    <a:pt x="69" y="154"/>
                  </a:lnTo>
                  <a:lnTo>
                    <a:pt x="54" y="124"/>
                  </a:lnTo>
                  <a:lnTo>
                    <a:pt x="41" y="94"/>
                  </a:lnTo>
                  <a:lnTo>
                    <a:pt x="34" y="74"/>
                  </a:lnTo>
                  <a:lnTo>
                    <a:pt x="69" y="71"/>
                  </a:lnTo>
                  <a:lnTo>
                    <a:pt x="95" y="83"/>
                  </a:lnTo>
                  <a:lnTo>
                    <a:pt x="131" y="88"/>
                  </a:lnTo>
                  <a:lnTo>
                    <a:pt x="168" y="69"/>
                  </a:lnTo>
                  <a:lnTo>
                    <a:pt x="197" y="45"/>
                  </a:lnTo>
                  <a:lnTo>
                    <a:pt x="218" y="20"/>
                  </a:lnTo>
                  <a:lnTo>
                    <a:pt x="229" y="12"/>
                  </a:lnTo>
                  <a:lnTo>
                    <a:pt x="281" y="20"/>
                  </a:lnTo>
                  <a:lnTo>
                    <a:pt x="300" y="6"/>
                  </a:lnTo>
                  <a:lnTo>
                    <a:pt x="327" y="0"/>
                  </a:lnTo>
                  <a:lnTo>
                    <a:pt x="343" y="13"/>
                  </a:lnTo>
                  <a:lnTo>
                    <a:pt x="351" y="30"/>
                  </a:lnTo>
                  <a:lnTo>
                    <a:pt x="354" y="60"/>
                  </a:lnTo>
                  <a:lnTo>
                    <a:pt x="343" y="86"/>
                  </a:lnTo>
                  <a:lnTo>
                    <a:pt x="340" y="112"/>
                  </a:lnTo>
                  <a:lnTo>
                    <a:pt x="356" y="123"/>
                  </a:lnTo>
                  <a:lnTo>
                    <a:pt x="382" y="127"/>
                  </a:lnTo>
                  <a:lnTo>
                    <a:pt x="397" y="140"/>
                  </a:lnTo>
                  <a:lnTo>
                    <a:pt x="389" y="203"/>
                  </a:lnTo>
                  <a:lnTo>
                    <a:pt x="377" y="229"/>
                  </a:lnTo>
                  <a:lnTo>
                    <a:pt x="371" y="283"/>
                  </a:lnTo>
                  <a:lnTo>
                    <a:pt x="343" y="297"/>
                  </a:lnTo>
                  <a:lnTo>
                    <a:pt x="339" y="324"/>
                  </a:lnTo>
                  <a:lnTo>
                    <a:pt x="343" y="353"/>
                  </a:lnTo>
                  <a:lnTo>
                    <a:pt x="358" y="383"/>
                  </a:lnTo>
                  <a:lnTo>
                    <a:pt x="346" y="481"/>
                  </a:lnTo>
                  <a:lnTo>
                    <a:pt x="331" y="516"/>
                  </a:lnTo>
                  <a:lnTo>
                    <a:pt x="330" y="534"/>
                  </a:lnTo>
                  <a:lnTo>
                    <a:pt x="337" y="544"/>
                  </a:lnTo>
                  <a:lnTo>
                    <a:pt x="333" y="581"/>
                  </a:lnTo>
                  <a:lnTo>
                    <a:pt x="350" y="574"/>
                  </a:lnTo>
                  <a:lnTo>
                    <a:pt x="369" y="569"/>
                  </a:lnTo>
                  <a:lnTo>
                    <a:pt x="380" y="551"/>
                  </a:lnTo>
                  <a:lnTo>
                    <a:pt x="377" y="578"/>
                  </a:lnTo>
                  <a:lnTo>
                    <a:pt x="383" y="597"/>
                  </a:lnTo>
                  <a:lnTo>
                    <a:pt x="410" y="600"/>
                  </a:lnTo>
                  <a:lnTo>
                    <a:pt x="404" y="646"/>
                  </a:lnTo>
                  <a:lnTo>
                    <a:pt x="409" y="667"/>
                  </a:lnTo>
                  <a:lnTo>
                    <a:pt x="399" y="683"/>
                  </a:lnTo>
                  <a:lnTo>
                    <a:pt x="387" y="699"/>
                  </a:lnTo>
                  <a:lnTo>
                    <a:pt x="392" y="736"/>
                  </a:lnTo>
                  <a:lnTo>
                    <a:pt x="389" y="764"/>
                  </a:lnTo>
                  <a:lnTo>
                    <a:pt x="372" y="76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1" name="Freeform 63"/>
            <p:cNvSpPr>
              <a:spLocks/>
            </p:cNvSpPr>
            <p:nvPr/>
          </p:nvSpPr>
          <p:spPr bwMode="auto">
            <a:xfrm>
              <a:off x="1510" y="4488"/>
              <a:ext cx="76" cy="74"/>
            </a:xfrm>
            <a:custGeom>
              <a:avLst/>
              <a:gdLst>
                <a:gd name="T0" fmla="*/ 74 w 76"/>
                <a:gd name="T1" fmla="*/ 15 h 74"/>
                <a:gd name="T2" fmla="*/ 66 w 76"/>
                <a:gd name="T3" fmla="*/ 70 h 74"/>
                <a:gd name="T4" fmla="*/ 31 w 76"/>
                <a:gd name="T5" fmla="*/ 73 h 74"/>
                <a:gd name="T6" fmla="*/ 4 w 76"/>
                <a:gd name="T7" fmla="*/ 69 h 74"/>
                <a:gd name="T8" fmla="*/ 16 w 76"/>
                <a:gd name="T9" fmla="*/ 53 h 74"/>
                <a:gd name="T10" fmla="*/ 26 w 76"/>
                <a:gd name="T11" fmla="*/ 46 h 74"/>
                <a:gd name="T12" fmla="*/ 0 w 76"/>
                <a:gd name="T13" fmla="*/ 32 h 74"/>
                <a:gd name="T14" fmla="*/ 22 w 76"/>
                <a:gd name="T15" fmla="*/ 6 h 74"/>
                <a:gd name="T16" fmla="*/ 41 w 76"/>
                <a:gd name="T17" fmla="*/ 0 h 74"/>
                <a:gd name="T18" fmla="*/ 75 w 76"/>
                <a:gd name="T19" fmla="*/ 6 h 74"/>
                <a:gd name="T20" fmla="*/ 74 w 76"/>
                <a:gd name="T21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74">
                  <a:moveTo>
                    <a:pt x="74" y="15"/>
                  </a:moveTo>
                  <a:lnTo>
                    <a:pt x="66" y="70"/>
                  </a:lnTo>
                  <a:lnTo>
                    <a:pt x="31" y="73"/>
                  </a:lnTo>
                  <a:lnTo>
                    <a:pt x="4" y="69"/>
                  </a:lnTo>
                  <a:lnTo>
                    <a:pt x="16" y="53"/>
                  </a:lnTo>
                  <a:lnTo>
                    <a:pt x="26" y="46"/>
                  </a:lnTo>
                  <a:lnTo>
                    <a:pt x="0" y="32"/>
                  </a:lnTo>
                  <a:lnTo>
                    <a:pt x="22" y="6"/>
                  </a:lnTo>
                  <a:lnTo>
                    <a:pt x="41" y="0"/>
                  </a:lnTo>
                  <a:lnTo>
                    <a:pt x="75" y="6"/>
                  </a:lnTo>
                  <a:lnTo>
                    <a:pt x="74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" name="Freeform 64"/>
            <p:cNvSpPr>
              <a:spLocks/>
            </p:cNvSpPr>
            <p:nvPr/>
          </p:nvSpPr>
          <p:spPr bwMode="auto">
            <a:xfrm>
              <a:off x="1390" y="4473"/>
              <a:ext cx="36" cy="44"/>
            </a:xfrm>
            <a:custGeom>
              <a:avLst/>
              <a:gdLst>
                <a:gd name="T0" fmla="*/ 30 w 36"/>
                <a:gd name="T1" fmla="*/ 5 h 44"/>
                <a:gd name="T2" fmla="*/ 35 w 36"/>
                <a:gd name="T3" fmla="*/ 33 h 44"/>
                <a:gd name="T4" fmla="*/ 33 w 36"/>
                <a:gd name="T5" fmla="*/ 43 h 44"/>
                <a:gd name="T6" fmla="*/ 16 w 36"/>
                <a:gd name="T7" fmla="*/ 40 h 44"/>
                <a:gd name="T8" fmla="*/ 0 w 36"/>
                <a:gd name="T9" fmla="*/ 27 h 44"/>
                <a:gd name="T10" fmla="*/ 4 w 36"/>
                <a:gd name="T11" fmla="*/ 0 h 44"/>
                <a:gd name="T12" fmla="*/ 30 w 36"/>
                <a:gd name="T13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4">
                  <a:moveTo>
                    <a:pt x="30" y="5"/>
                  </a:moveTo>
                  <a:lnTo>
                    <a:pt x="35" y="33"/>
                  </a:lnTo>
                  <a:lnTo>
                    <a:pt x="33" y="43"/>
                  </a:lnTo>
                  <a:lnTo>
                    <a:pt x="16" y="40"/>
                  </a:lnTo>
                  <a:lnTo>
                    <a:pt x="0" y="27"/>
                  </a:lnTo>
                  <a:lnTo>
                    <a:pt x="4" y="0"/>
                  </a:lnTo>
                  <a:lnTo>
                    <a:pt x="30" y="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3" name="Freeform 65"/>
            <p:cNvSpPr>
              <a:spLocks/>
            </p:cNvSpPr>
            <p:nvPr/>
          </p:nvSpPr>
          <p:spPr bwMode="auto">
            <a:xfrm>
              <a:off x="1328" y="3198"/>
              <a:ext cx="664" cy="708"/>
            </a:xfrm>
            <a:custGeom>
              <a:avLst/>
              <a:gdLst>
                <a:gd name="T0" fmla="*/ 355 w 664"/>
                <a:gd name="T1" fmla="*/ 623 h 708"/>
                <a:gd name="T2" fmla="*/ 313 w 664"/>
                <a:gd name="T3" fmla="*/ 617 h 708"/>
                <a:gd name="T4" fmla="*/ 241 w 664"/>
                <a:gd name="T5" fmla="*/ 622 h 708"/>
                <a:gd name="T6" fmla="*/ 209 w 664"/>
                <a:gd name="T7" fmla="*/ 655 h 708"/>
                <a:gd name="T8" fmla="*/ 142 w 664"/>
                <a:gd name="T9" fmla="*/ 699 h 708"/>
                <a:gd name="T10" fmla="*/ 81 w 664"/>
                <a:gd name="T11" fmla="*/ 681 h 708"/>
                <a:gd name="T12" fmla="*/ 37 w 664"/>
                <a:gd name="T13" fmla="*/ 683 h 708"/>
                <a:gd name="T14" fmla="*/ 34 w 664"/>
                <a:gd name="T15" fmla="*/ 637 h 708"/>
                <a:gd name="T16" fmla="*/ 40 w 664"/>
                <a:gd name="T17" fmla="*/ 583 h 708"/>
                <a:gd name="T18" fmla="*/ 21 w 664"/>
                <a:gd name="T19" fmla="*/ 524 h 708"/>
                <a:gd name="T20" fmla="*/ 0 w 664"/>
                <a:gd name="T21" fmla="*/ 484 h 708"/>
                <a:gd name="T22" fmla="*/ 26 w 664"/>
                <a:gd name="T23" fmla="*/ 415 h 708"/>
                <a:gd name="T24" fmla="*/ 71 w 664"/>
                <a:gd name="T25" fmla="*/ 348 h 708"/>
                <a:gd name="T26" fmla="*/ 96 w 664"/>
                <a:gd name="T27" fmla="*/ 362 h 708"/>
                <a:gd name="T28" fmla="*/ 109 w 664"/>
                <a:gd name="T29" fmla="*/ 317 h 708"/>
                <a:gd name="T30" fmla="*/ 77 w 664"/>
                <a:gd name="T31" fmla="*/ 295 h 708"/>
                <a:gd name="T32" fmla="*/ 108 w 664"/>
                <a:gd name="T33" fmla="*/ 272 h 708"/>
                <a:gd name="T34" fmla="*/ 143 w 664"/>
                <a:gd name="T35" fmla="*/ 266 h 708"/>
                <a:gd name="T36" fmla="*/ 214 w 664"/>
                <a:gd name="T37" fmla="*/ 269 h 708"/>
                <a:gd name="T38" fmla="*/ 204 w 664"/>
                <a:gd name="T39" fmla="*/ 212 h 708"/>
                <a:gd name="T40" fmla="*/ 241 w 664"/>
                <a:gd name="T41" fmla="*/ 200 h 708"/>
                <a:gd name="T42" fmla="*/ 274 w 664"/>
                <a:gd name="T43" fmla="*/ 149 h 708"/>
                <a:gd name="T44" fmla="*/ 306 w 664"/>
                <a:gd name="T45" fmla="*/ 118 h 708"/>
                <a:gd name="T46" fmla="*/ 315 w 664"/>
                <a:gd name="T47" fmla="*/ 100 h 708"/>
                <a:gd name="T48" fmla="*/ 367 w 664"/>
                <a:gd name="T49" fmla="*/ 53 h 708"/>
                <a:gd name="T50" fmla="*/ 406 w 664"/>
                <a:gd name="T51" fmla="*/ 32 h 708"/>
                <a:gd name="T52" fmla="*/ 434 w 664"/>
                <a:gd name="T53" fmla="*/ 9 h 708"/>
                <a:gd name="T54" fmla="*/ 461 w 664"/>
                <a:gd name="T55" fmla="*/ 13 h 708"/>
                <a:gd name="T56" fmla="*/ 502 w 664"/>
                <a:gd name="T57" fmla="*/ 28 h 708"/>
                <a:gd name="T58" fmla="*/ 539 w 664"/>
                <a:gd name="T59" fmla="*/ 89 h 708"/>
                <a:gd name="T60" fmla="*/ 566 w 664"/>
                <a:gd name="T61" fmla="*/ 147 h 708"/>
                <a:gd name="T62" fmla="*/ 626 w 664"/>
                <a:gd name="T63" fmla="*/ 177 h 708"/>
                <a:gd name="T64" fmla="*/ 663 w 664"/>
                <a:gd name="T65" fmla="*/ 229 h 708"/>
                <a:gd name="T66" fmla="*/ 644 w 664"/>
                <a:gd name="T67" fmla="*/ 243 h 708"/>
                <a:gd name="T68" fmla="*/ 619 w 664"/>
                <a:gd name="T69" fmla="*/ 295 h 708"/>
                <a:gd name="T70" fmla="*/ 584 w 664"/>
                <a:gd name="T71" fmla="*/ 363 h 708"/>
                <a:gd name="T72" fmla="*/ 543 w 664"/>
                <a:gd name="T73" fmla="*/ 328 h 708"/>
                <a:gd name="T74" fmla="*/ 550 w 664"/>
                <a:gd name="T75" fmla="*/ 413 h 708"/>
                <a:gd name="T76" fmla="*/ 569 w 664"/>
                <a:gd name="T77" fmla="*/ 480 h 708"/>
                <a:gd name="T78" fmla="*/ 578 w 664"/>
                <a:gd name="T79" fmla="*/ 555 h 708"/>
                <a:gd name="T80" fmla="*/ 514 w 664"/>
                <a:gd name="T81" fmla="*/ 555 h 708"/>
                <a:gd name="T82" fmla="*/ 500 w 664"/>
                <a:gd name="T83" fmla="*/ 608 h 708"/>
                <a:gd name="T84" fmla="*/ 495 w 664"/>
                <a:gd name="T85" fmla="*/ 644 h 708"/>
                <a:gd name="T86" fmla="*/ 465 w 664"/>
                <a:gd name="T87" fmla="*/ 667 h 708"/>
                <a:gd name="T88" fmla="*/ 424 w 664"/>
                <a:gd name="T89" fmla="*/ 707 h 708"/>
                <a:gd name="T90" fmla="*/ 395 w 664"/>
                <a:gd name="T91" fmla="*/ 656 h 708"/>
                <a:gd name="T92" fmla="*/ 363 w 664"/>
                <a:gd name="T93" fmla="*/ 641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64" h="708">
                  <a:moveTo>
                    <a:pt x="363" y="641"/>
                  </a:moveTo>
                  <a:lnTo>
                    <a:pt x="355" y="623"/>
                  </a:lnTo>
                  <a:lnTo>
                    <a:pt x="339" y="610"/>
                  </a:lnTo>
                  <a:lnTo>
                    <a:pt x="313" y="617"/>
                  </a:lnTo>
                  <a:lnTo>
                    <a:pt x="293" y="630"/>
                  </a:lnTo>
                  <a:lnTo>
                    <a:pt x="241" y="622"/>
                  </a:lnTo>
                  <a:lnTo>
                    <a:pt x="230" y="630"/>
                  </a:lnTo>
                  <a:lnTo>
                    <a:pt x="209" y="655"/>
                  </a:lnTo>
                  <a:lnTo>
                    <a:pt x="180" y="679"/>
                  </a:lnTo>
                  <a:lnTo>
                    <a:pt x="142" y="699"/>
                  </a:lnTo>
                  <a:lnTo>
                    <a:pt x="107" y="693"/>
                  </a:lnTo>
                  <a:lnTo>
                    <a:pt x="81" y="681"/>
                  </a:lnTo>
                  <a:lnTo>
                    <a:pt x="45" y="684"/>
                  </a:lnTo>
                  <a:lnTo>
                    <a:pt x="37" y="683"/>
                  </a:lnTo>
                  <a:lnTo>
                    <a:pt x="31" y="656"/>
                  </a:lnTo>
                  <a:lnTo>
                    <a:pt x="34" y="637"/>
                  </a:lnTo>
                  <a:lnTo>
                    <a:pt x="45" y="620"/>
                  </a:lnTo>
                  <a:lnTo>
                    <a:pt x="40" y="583"/>
                  </a:lnTo>
                  <a:lnTo>
                    <a:pt x="36" y="546"/>
                  </a:lnTo>
                  <a:lnTo>
                    <a:pt x="21" y="524"/>
                  </a:lnTo>
                  <a:lnTo>
                    <a:pt x="14" y="505"/>
                  </a:lnTo>
                  <a:lnTo>
                    <a:pt x="0" y="484"/>
                  </a:lnTo>
                  <a:lnTo>
                    <a:pt x="4" y="448"/>
                  </a:lnTo>
                  <a:lnTo>
                    <a:pt x="26" y="415"/>
                  </a:lnTo>
                  <a:lnTo>
                    <a:pt x="63" y="402"/>
                  </a:lnTo>
                  <a:lnTo>
                    <a:pt x="71" y="348"/>
                  </a:lnTo>
                  <a:lnTo>
                    <a:pt x="89" y="342"/>
                  </a:lnTo>
                  <a:lnTo>
                    <a:pt x="96" y="362"/>
                  </a:lnTo>
                  <a:lnTo>
                    <a:pt x="114" y="355"/>
                  </a:lnTo>
                  <a:lnTo>
                    <a:pt x="109" y="317"/>
                  </a:lnTo>
                  <a:lnTo>
                    <a:pt x="95" y="298"/>
                  </a:lnTo>
                  <a:lnTo>
                    <a:pt x="77" y="295"/>
                  </a:lnTo>
                  <a:lnTo>
                    <a:pt x="78" y="285"/>
                  </a:lnTo>
                  <a:lnTo>
                    <a:pt x="108" y="272"/>
                  </a:lnTo>
                  <a:lnTo>
                    <a:pt x="122" y="292"/>
                  </a:lnTo>
                  <a:lnTo>
                    <a:pt x="143" y="266"/>
                  </a:lnTo>
                  <a:lnTo>
                    <a:pt x="187" y="274"/>
                  </a:lnTo>
                  <a:lnTo>
                    <a:pt x="214" y="269"/>
                  </a:lnTo>
                  <a:lnTo>
                    <a:pt x="227" y="235"/>
                  </a:lnTo>
                  <a:lnTo>
                    <a:pt x="204" y="212"/>
                  </a:lnTo>
                  <a:lnTo>
                    <a:pt x="222" y="206"/>
                  </a:lnTo>
                  <a:lnTo>
                    <a:pt x="241" y="200"/>
                  </a:lnTo>
                  <a:lnTo>
                    <a:pt x="253" y="173"/>
                  </a:lnTo>
                  <a:lnTo>
                    <a:pt x="274" y="149"/>
                  </a:lnTo>
                  <a:lnTo>
                    <a:pt x="292" y="152"/>
                  </a:lnTo>
                  <a:lnTo>
                    <a:pt x="306" y="118"/>
                  </a:lnTo>
                  <a:lnTo>
                    <a:pt x="297" y="106"/>
                  </a:lnTo>
                  <a:lnTo>
                    <a:pt x="315" y="100"/>
                  </a:lnTo>
                  <a:lnTo>
                    <a:pt x="345" y="88"/>
                  </a:lnTo>
                  <a:lnTo>
                    <a:pt x="367" y="53"/>
                  </a:lnTo>
                  <a:lnTo>
                    <a:pt x="388" y="30"/>
                  </a:lnTo>
                  <a:lnTo>
                    <a:pt x="406" y="32"/>
                  </a:lnTo>
                  <a:lnTo>
                    <a:pt x="432" y="27"/>
                  </a:lnTo>
                  <a:lnTo>
                    <a:pt x="434" y="9"/>
                  </a:lnTo>
                  <a:lnTo>
                    <a:pt x="445" y="0"/>
                  </a:lnTo>
                  <a:lnTo>
                    <a:pt x="461" y="13"/>
                  </a:lnTo>
                  <a:lnTo>
                    <a:pt x="487" y="17"/>
                  </a:lnTo>
                  <a:lnTo>
                    <a:pt x="502" y="28"/>
                  </a:lnTo>
                  <a:lnTo>
                    <a:pt x="517" y="58"/>
                  </a:lnTo>
                  <a:lnTo>
                    <a:pt x="539" y="89"/>
                  </a:lnTo>
                  <a:lnTo>
                    <a:pt x="563" y="111"/>
                  </a:lnTo>
                  <a:lnTo>
                    <a:pt x="566" y="147"/>
                  </a:lnTo>
                  <a:lnTo>
                    <a:pt x="602" y="153"/>
                  </a:lnTo>
                  <a:lnTo>
                    <a:pt x="626" y="177"/>
                  </a:lnTo>
                  <a:lnTo>
                    <a:pt x="640" y="206"/>
                  </a:lnTo>
                  <a:lnTo>
                    <a:pt x="663" y="229"/>
                  </a:lnTo>
                  <a:lnTo>
                    <a:pt x="662" y="237"/>
                  </a:lnTo>
                  <a:lnTo>
                    <a:pt x="644" y="243"/>
                  </a:lnTo>
                  <a:lnTo>
                    <a:pt x="614" y="267"/>
                  </a:lnTo>
                  <a:lnTo>
                    <a:pt x="619" y="295"/>
                  </a:lnTo>
                  <a:lnTo>
                    <a:pt x="607" y="330"/>
                  </a:lnTo>
                  <a:lnTo>
                    <a:pt x="584" y="363"/>
                  </a:lnTo>
                  <a:lnTo>
                    <a:pt x="570" y="333"/>
                  </a:lnTo>
                  <a:lnTo>
                    <a:pt x="543" y="328"/>
                  </a:lnTo>
                  <a:lnTo>
                    <a:pt x="547" y="375"/>
                  </a:lnTo>
                  <a:lnTo>
                    <a:pt x="550" y="413"/>
                  </a:lnTo>
                  <a:lnTo>
                    <a:pt x="555" y="451"/>
                  </a:lnTo>
                  <a:lnTo>
                    <a:pt x="569" y="480"/>
                  </a:lnTo>
                  <a:lnTo>
                    <a:pt x="583" y="511"/>
                  </a:lnTo>
                  <a:lnTo>
                    <a:pt x="578" y="555"/>
                  </a:lnTo>
                  <a:lnTo>
                    <a:pt x="541" y="560"/>
                  </a:lnTo>
                  <a:lnTo>
                    <a:pt x="514" y="555"/>
                  </a:lnTo>
                  <a:lnTo>
                    <a:pt x="492" y="588"/>
                  </a:lnTo>
                  <a:lnTo>
                    <a:pt x="500" y="608"/>
                  </a:lnTo>
                  <a:lnTo>
                    <a:pt x="504" y="635"/>
                  </a:lnTo>
                  <a:lnTo>
                    <a:pt x="495" y="644"/>
                  </a:lnTo>
                  <a:lnTo>
                    <a:pt x="476" y="650"/>
                  </a:lnTo>
                  <a:lnTo>
                    <a:pt x="465" y="667"/>
                  </a:lnTo>
                  <a:lnTo>
                    <a:pt x="453" y="693"/>
                  </a:lnTo>
                  <a:lnTo>
                    <a:pt x="424" y="707"/>
                  </a:lnTo>
                  <a:lnTo>
                    <a:pt x="410" y="687"/>
                  </a:lnTo>
                  <a:lnTo>
                    <a:pt x="395" y="656"/>
                  </a:lnTo>
                  <a:lnTo>
                    <a:pt x="371" y="642"/>
                  </a:lnTo>
                  <a:lnTo>
                    <a:pt x="363" y="64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4" name="Freeform 66"/>
            <p:cNvSpPr>
              <a:spLocks/>
            </p:cNvSpPr>
            <p:nvPr/>
          </p:nvSpPr>
          <p:spPr bwMode="auto">
            <a:xfrm>
              <a:off x="1369" y="3437"/>
              <a:ext cx="30" cy="56"/>
            </a:xfrm>
            <a:custGeom>
              <a:avLst/>
              <a:gdLst>
                <a:gd name="T0" fmla="*/ 24 w 30"/>
                <a:gd name="T1" fmla="*/ 0 h 56"/>
                <a:gd name="T2" fmla="*/ 29 w 30"/>
                <a:gd name="T3" fmla="*/ 20 h 56"/>
                <a:gd name="T4" fmla="*/ 26 w 30"/>
                <a:gd name="T5" fmla="*/ 48 h 56"/>
                <a:gd name="T6" fmla="*/ 17 w 30"/>
                <a:gd name="T7" fmla="*/ 55 h 56"/>
                <a:gd name="T8" fmla="*/ 0 w 30"/>
                <a:gd name="T9" fmla="*/ 43 h 56"/>
                <a:gd name="T10" fmla="*/ 3 w 30"/>
                <a:gd name="T11" fmla="*/ 16 h 56"/>
                <a:gd name="T12" fmla="*/ 24 w 3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6">
                  <a:moveTo>
                    <a:pt x="24" y="0"/>
                  </a:moveTo>
                  <a:lnTo>
                    <a:pt x="29" y="20"/>
                  </a:lnTo>
                  <a:lnTo>
                    <a:pt x="26" y="48"/>
                  </a:lnTo>
                  <a:lnTo>
                    <a:pt x="17" y="55"/>
                  </a:lnTo>
                  <a:lnTo>
                    <a:pt x="0" y="43"/>
                  </a:lnTo>
                  <a:lnTo>
                    <a:pt x="3" y="16"/>
                  </a:lnTo>
                  <a:lnTo>
                    <a:pt x="2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6" name="Freeform 67"/>
            <p:cNvSpPr>
              <a:spLocks/>
            </p:cNvSpPr>
            <p:nvPr/>
          </p:nvSpPr>
          <p:spPr bwMode="auto">
            <a:xfrm>
              <a:off x="2103" y="3245"/>
              <a:ext cx="521" cy="609"/>
            </a:xfrm>
            <a:custGeom>
              <a:avLst/>
              <a:gdLst>
                <a:gd name="T0" fmla="*/ 439 w 521"/>
                <a:gd name="T1" fmla="*/ 114 h 609"/>
                <a:gd name="T2" fmla="*/ 449 w 521"/>
                <a:gd name="T3" fmla="*/ 179 h 609"/>
                <a:gd name="T4" fmla="*/ 457 w 521"/>
                <a:gd name="T5" fmla="*/ 254 h 609"/>
                <a:gd name="T6" fmla="*/ 475 w 521"/>
                <a:gd name="T7" fmla="*/ 320 h 609"/>
                <a:gd name="T8" fmla="*/ 502 w 521"/>
                <a:gd name="T9" fmla="*/ 371 h 609"/>
                <a:gd name="T10" fmla="*/ 496 w 521"/>
                <a:gd name="T11" fmla="*/ 424 h 609"/>
                <a:gd name="T12" fmla="*/ 442 w 521"/>
                <a:gd name="T13" fmla="*/ 433 h 609"/>
                <a:gd name="T14" fmla="*/ 462 w 521"/>
                <a:gd name="T15" fmla="*/ 482 h 609"/>
                <a:gd name="T16" fmla="*/ 430 w 521"/>
                <a:gd name="T17" fmla="*/ 523 h 609"/>
                <a:gd name="T18" fmla="*/ 427 w 521"/>
                <a:gd name="T19" fmla="*/ 550 h 609"/>
                <a:gd name="T20" fmla="*/ 387 w 521"/>
                <a:gd name="T21" fmla="*/ 590 h 609"/>
                <a:gd name="T22" fmla="*/ 327 w 521"/>
                <a:gd name="T23" fmla="*/ 571 h 609"/>
                <a:gd name="T24" fmla="*/ 286 w 521"/>
                <a:gd name="T25" fmla="*/ 547 h 609"/>
                <a:gd name="T26" fmla="*/ 242 w 521"/>
                <a:gd name="T27" fmla="*/ 539 h 609"/>
                <a:gd name="T28" fmla="*/ 199 w 521"/>
                <a:gd name="T29" fmla="*/ 525 h 609"/>
                <a:gd name="T30" fmla="*/ 143 w 521"/>
                <a:gd name="T31" fmla="*/ 543 h 609"/>
                <a:gd name="T32" fmla="*/ 113 w 521"/>
                <a:gd name="T33" fmla="*/ 575 h 609"/>
                <a:gd name="T34" fmla="*/ 92 w 521"/>
                <a:gd name="T35" fmla="*/ 600 h 609"/>
                <a:gd name="T36" fmla="*/ 61 w 521"/>
                <a:gd name="T37" fmla="*/ 567 h 609"/>
                <a:gd name="T38" fmla="*/ 30 w 521"/>
                <a:gd name="T39" fmla="*/ 526 h 609"/>
                <a:gd name="T40" fmla="*/ 19 w 521"/>
                <a:gd name="T41" fmla="*/ 478 h 609"/>
                <a:gd name="T42" fmla="*/ 48 w 521"/>
                <a:gd name="T43" fmla="*/ 392 h 609"/>
                <a:gd name="T44" fmla="*/ 83 w 521"/>
                <a:gd name="T45" fmla="*/ 397 h 609"/>
                <a:gd name="T46" fmla="*/ 81 w 521"/>
                <a:gd name="T47" fmla="*/ 332 h 609"/>
                <a:gd name="T48" fmla="*/ 82 w 521"/>
                <a:gd name="T49" fmla="*/ 268 h 609"/>
                <a:gd name="T50" fmla="*/ 62 w 521"/>
                <a:gd name="T51" fmla="*/ 220 h 609"/>
                <a:gd name="T52" fmla="*/ 56 w 521"/>
                <a:gd name="T53" fmla="*/ 192 h 609"/>
                <a:gd name="T54" fmla="*/ 82 w 521"/>
                <a:gd name="T55" fmla="*/ 123 h 609"/>
                <a:gd name="T56" fmla="*/ 70 w 521"/>
                <a:gd name="T57" fmla="*/ 84 h 609"/>
                <a:gd name="T58" fmla="*/ 129 w 521"/>
                <a:gd name="T59" fmla="*/ 38 h 609"/>
                <a:gd name="T60" fmla="*/ 178 w 521"/>
                <a:gd name="T61" fmla="*/ 0 h 609"/>
                <a:gd name="T62" fmla="*/ 254 w 521"/>
                <a:gd name="T63" fmla="*/ 30 h 609"/>
                <a:gd name="T64" fmla="*/ 294 w 521"/>
                <a:gd name="T65" fmla="*/ 64 h 609"/>
                <a:gd name="T66" fmla="*/ 361 w 521"/>
                <a:gd name="T67" fmla="*/ 103 h 609"/>
                <a:gd name="T68" fmla="*/ 395 w 521"/>
                <a:gd name="T69" fmla="*/ 116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1" h="609">
                  <a:moveTo>
                    <a:pt x="413" y="111"/>
                  </a:moveTo>
                  <a:lnTo>
                    <a:pt x="439" y="114"/>
                  </a:lnTo>
                  <a:lnTo>
                    <a:pt x="434" y="149"/>
                  </a:lnTo>
                  <a:lnTo>
                    <a:pt x="449" y="179"/>
                  </a:lnTo>
                  <a:lnTo>
                    <a:pt x="463" y="208"/>
                  </a:lnTo>
                  <a:lnTo>
                    <a:pt x="457" y="254"/>
                  </a:lnTo>
                  <a:lnTo>
                    <a:pt x="471" y="283"/>
                  </a:lnTo>
                  <a:lnTo>
                    <a:pt x="475" y="320"/>
                  </a:lnTo>
                  <a:lnTo>
                    <a:pt x="507" y="334"/>
                  </a:lnTo>
                  <a:lnTo>
                    <a:pt x="502" y="371"/>
                  </a:lnTo>
                  <a:lnTo>
                    <a:pt x="520" y="391"/>
                  </a:lnTo>
                  <a:lnTo>
                    <a:pt x="496" y="424"/>
                  </a:lnTo>
                  <a:lnTo>
                    <a:pt x="470" y="419"/>
                  </a:lnTo>
                  <a:lnTo>
                    <a:pt x="442" y="433"/>
                  </a:lnTo>
                  <a:lnTo>
                    <a:pt x="459" y="445"/>
                  </a:lnTo>
                  <a:lnTo>
                    <a:pt x="462" y="482"/>
                  </a:lnTo>
                  <a:lnTo>
                    <a:pt x="443" y="498"/>
                  </a:lnTo>
                  <a:lnTo>
                    <a:pt x="430" y="523"/>
                  </a:lnTo>
                  <a:lnTo>
                    <a:pt x="436" y="552"/>
                  </a:lnTo>
                  <a:lnTo>
                    <a:pt x="427" y="550"/>
                  </a:lnTo>
                  <a:lnTo>
                    <a:pt x="408" y="565"/>
                  </a:lnTo>
                  <a:lnTo>
                    <a:pt x="387" y="590"/>
                  </a:lnTo>
                  <a:lnTo>
                    <a:pt x="351" y="593"/>
                  </a:lnTo>
                  <a:lnTo>
                    <a:pt x="327" y="571"/>
                  </a:lnTo>
                  <a:lnTo>
                    <a:pt x="312" y="550"/>
                  </a:lnTo>
                  <a:lnTo>
                    <a:pt x="286" y="547"/>
                  </a:lnTo>
                  <a:lnTo>
                    <a:pt x="278" y="537"/>
                  </a:lnTo>
                  <a:lnTo>
                    <a:pt x="242" y="539"/>
                  </a:lnTo>
                  <a:lnTo>
                    <a:pt x="216" y="536"/>
                  </a:lnTo>
                  <a:lnTo>
                    <a:pt x="199" y="525"/>
                  </a:lnTo>
                  <a:lnTo>
                    <a:pt x="172" y="529"/>
                  </a:lnTo>
                  <a:lnTo>
                    <a:pt x="143" y="543"/>
                  </a:lnTo>
                  <a:lnTo>
                    <a:pt x="124" y="558"/>
                  </a:lnTo>
                  <a:lnTo>
                    <a:pt x="113" y="575"/>
                  </a:lnTo>
                  <a:lnTo>
                    <a:pt x="91" y="608"/>
                  </a:lnTo>
                  <a:lnTo>
                    <a:pt x="92" y="600"/>
                  </a:lnTo>
                  <a:lnTo>
                    <a:pt x="76" y="588"/>
                  </a:lnTo>
                  <a:lnTo>
                    <a:pt x="61" y="567"/>
                  </a:lnTo>
                  <a:lnTo>
                    <a:pt x="39" y="545"/>
                  </a:lnTo>
                  <a:lnTo>
                    <a:pt x="30" y="526"/>
                  </a:lnTo>
                  <a:lnTo>
                    <a:pt x="0" y="494"/>
                  </a:lnTo>
                  <a:lnTo>
                    <a:pt x="19" y="478"/>
                  </a:lnTo>
                  <a:lnTo>
                    <a:pt x="39" y="462"/>
                  </a:lnTo>
                  <a:lnTo>
                    <a:pt x="48" y="392"/>
                  </a:lnTo>
                  <a:lnTo>
                    <a:pt x="59" y="384"/>
                  </a:lnTo>
                  <a:lnTo>
                    <a:pt x="83" y="397"/>
                  </a:lnTo>
                  <a:lnTo>
                    <a:pt x="96" y="373"/>
                  </a:lnTo>
                  <a:lnTo>
                    <a:pt x="81" y="332"/>
                  </a:lnTo>
                  <a:lnTo>
                    <a:pt x="77" y="305"/>
                  </a:lnTo>
                  <a:lnTo>
                    <a:pt x="82" y="268"/>
                  </a:lnTo>
                  <a:lnTo>
                    <a:pt x="76" y="250"/>
                  </a:lnTo>
                  <a:lnTo>
                    <a:pt x="62" y="220"/>
                  </a:lnTo>
                  <a:lnTo>
                    <a:pt x="54" y="211"/>
                  </a:lnTo>
                  <a:lnTo>
                    <a:pt x="56" y="192"/>
                  </a:lnTo>
                  <a:lnTo>
                    <a:pt x="69" y="167"/>
                  </a:lnTo>
                  <a:lnTo>
                    <a:pt x="82" y="123"/>
                  </a:lnTo>
                  <a:lnTo>
                    <a:pt x="77" y="103"/>
                  </a:lnTo>
                  <a:lnTo>
                    <a:pt x="70" y="84"/>
                  </a:lnTo>
                  <a:lnTo>
                    <a:pt x="101" y="62"/>
                  </a:lnTo>
                  <a:lnTo>
                    <a:pt x="129" y="38"/>
                  </a:lnTo>
                  <a:lnTo>
                    <a:pt x="150" y="14"/>
                  </a:lnTo>
                  <a:lnTo>
                    <a:pt x="178" y="0"/>
                  </a:lnTo>
                  <a:lnTo>
                    <a:pt x="211" y="13"/>
                  </a:lnTo>
                  <a:lnTo>
                    <a:pt x="254" y="30"/>
                  </a:lnTo>
                  <a:lnTo>
                    <a:pt x="298" y="37"/>
                  </a:lnTo>
                  <a:lnTo>
                    <a:pt x="294" y="64"/>
                  </a:lnTo>
                  <a:lnTo>
                    <a:pt x="318" y="85"/>
                  </a:lnTo>
                  <a:lnTo>
                    <a:pt x="361" y="103"/>
                  </a:lnTo>
                  <a:lnTo>
                    <a:pt x="376" y="131"/>
                  </a:lnTo>
                  <a:lnTo>
                    <a:pt x="395" y="116"/>
                  </a:lnTo>
                  <a:lnTo>
                    <a:pt x="413" y="1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7" name="Freeform 68"/>
            <p:cNvSpPr>
              <a:spLocks/>
            </p:cNvSpPr>
            <p:nvPr/>
          </p:nvSpPr>
          <p:spPr bwMode="auto">
            <a:xfrm>
              <a:off x="1729" y="4287"/>
              <a:ext cx="603" cy="301"/>
            </a:xfrm>
            <a:custGeom>
              <a:avLst/>
              <a:gdLst>
                <a:gd name="T0" fmla="*/ 584 w 603"/>
                <a:gd name="T1" fmla="*/ 155 h 301"/>
                <a:gd name="T2" fmla="*/ 545 w 603"/>
                <a:gd name="T3" fmla="*/ 177 h 301"/>
                <a:gd name="T4" fmla="*/ 521 w 603"/>
                <a:gd name="T5" fmla="*/ 154 h 301"/>
                <a:gd name="T6" fmla="*/ 492 w 603"/>
                <a:gd name="T7" fmla="*/ 177 h 301"/>
                <a:gd name="T8" fmla="*/ 439 w 603"/>
                <a:gd name="T9" fmla="*/ 185 h 301"/>
                <a:gd name="T10" fmla="*/ 407 w 603"/>
                <a:gd name="T11" fmla="*/ 156 h 301"/>
                <a:gd name="T12" fmla="*/ 402 w 603"/>
                <a:gd name="T13" fmla="*/ 190 h 301"/>
                <a:gd name="T14" fmla="*/ 406 w 603"/>
                <a:gd name="T15" fmla="*/ 227 h 301"/>
                <a:gd name="T16" fmla="*/ 369 w 603"/>
                <a:gd name="T17" fmla="*/ 230 h 301"/>
                <a:gd name="T18" fmla="*/ 350 w 603"/>
                <a:gd name="T19" fmla="*/ 182 h 301"/>
                <a:gd name="T20" fmla="*/ 321 w 603"/>
                <a:gd name="T21" fmla="*/ 213 h 301"/>
                <a:gd name="T22" fmla="*/ 282 w 603"/>
                <a:gd name="T23" fmla="*/ 227 h 301"/>
                <a:gd name="T24" fmla="*/ 260 w 603"/>
                <a:gd name="T25" fmla="*/ 266 h 301"/>
                <a:gd name="T26" fmla="*/ 218 w 603"/>
                <a:gd name="T27" fmla="*/ 252 h 301"/>
                <a:gd name="T28" fmla="*/ 182 w 603"/>
                <a:gd name="T29" fmla="*/ 263 h 301"/>
                <a:gd name="T30" fmla="*/ 150 w 603"/>
                <a:gd name="T31" fmla="*/ 296 h 301"/>
                <a:gd name="T32" fmla="*/ 134 w 603"/>
                <a:gd name="T33" fmla="*/ 284 h 301"/>
                <a:gd name="T34" fmla="*/ 90 w 603"/>
                <a:gd name="T35" fmla="*/ 287 h 301"/>
                <a:gd name="T36" fmla="*/ 26 w 603"/>
                <a:gd name="T37" fmla="*/ 295 h 301"/>
                <a:gd name="T38" fmla="*/ 6 w 603"/>
                <a:gd name="T39" fmla="*/ 255 h 301"/>
                <a:gd name="T40" fmla="*/ 13 w 603"/>
                <a:gd name="T41" fmla="*/ 203 h 301"/>
                <a:gd name="T42" fmla="*/ 18 w 603"/>
                <a:gd name="T43" fmla="*/ 167 h 301"/>
                <a:gd name="T44" fmla="*/ 41 w 603"/>
                <a:gd name="T45" fmla="*/ 118 h 301"/>
                <a:gd name="T46" fmla="*/ 55 w 603"/>
                <a:gd name="T47" fmla="*/ 75 h 301"/>
                <a:gd name="T48" fmla="*/ 115 w 603"/>
                <a:gd name="T49" fmla="*/ 93 h 301"/>
                <a:gd name="T50" fmla="*/ 178 w 603"/>
                <a:gd name="T51" fmla="*/ 76 h 301"/>
                <a:gd name="T52" fmla="*/ 226 w 603"/>
                <a:gd name="T53" fmla="*/ 56 h 301"/>
                <a:gd name="T54" fmla="*/ 282 w 603"/>
                <a:gd name="T55" fmla="*/ 38 h 301"/>
                <a:gd name="T56" fmla="*/ 317 w 603"/>
                <a:gd name="T57" fmla="*/ 34 h 301"/>
                <a:gd name="T58" fmla="*/ 409 w 603"/>
                <a:gd name="T59" fmla="*/ 12 h 301"/>
                <a:gd name="T60" fmla="*/ 434 w 603"/>
                <a:gd name="T61" fmla="*/ 16 h 301"/>
                <a:gd name="T62" fmla="*/ 471 w 603"/>
                <a:gd name="T63" fmla="*/ 66 h 301"/>
                <a:gd name="T64" fmla="*/ 529 w 603"/>
                <a:gd name="T65" fmla="*/ 93 h 301"/>
                <a:gd name="T66" fmla="*/ 576 w 603"/>
                <a:gd name="T67" fmla="*/ 136 h 301"/>
                <a:gd name="T68" fmla="*/ 602 w 603"/>
                <a:gd name="T69" fmla="*/ 14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3" h="301">
                  <a:moveTo>
                    <a:pt x="602" y="148"/>
                  </a:moveTo>
                  <a:lnTo>
                    <a:pt x="584" y="155"/>
                  </a:lnTo>
                  <a:lnTo>
                    <a:pt x="557" y="151"/>
                  </a:lnTo>
                  <a:lnTo>
                    <a:pt x="545" y="177"/>
                  </a:lnTo>
                  <a:lnTo>
                    <a:pt x="529" y="175"/>
                  </a:lnTo>
                  <a:lnTo>
                    <a:pt x="521" y="154"/>
                  </a:lnTo>
                  <a:lnTo>
                    <a:pt x="514" y="145"/>
                  </a:lnTo>
                  <a:lnTo>
                    <a:pt x="492" y="177"/>
                  </a:lnTo>
                  <a:lnTo>
                    <a:pt x="474" y="184"/>
                  </a:lnTo>
                  <a:lnTo>
                    <a:pt x="439" y="185"/>
                  </a:lnTo>
                  <a:lnTo>
                    <a:pt x="431" y="167"/>
                  </a:lnTo>
                  <a:lnTo>
                    <a:pt x="407" y="156"/>
                  </a:lnTo>
                  <a:lnTo>
                    <a:pt x="412" y="182"/>
                  </a:lnTo>
                  <a:lnTo>
                    <a:pt x="402" y="190"/>
                  </a:lnTo>
                  <a:lnTo>
                    <a:pt x="399" y="217"/>
                  </a:lnTo>
                  <a:lnTo>
                    <a:pt x="406" y="227"/>
                  </a:lnTo>
                  <a:lnTo>
                    <a:pt x="396" y="234"/>
                  </a:lnTo>
                  <a:lnTo>
                    <a:pt x="369" y="230"/>
                  </a:lnTo>
                  <a:lnTo>
                    <a:pt x="357" y="210"/>
                  </a:lnTo>
                  <a:lnTo>
                    <a:pt x="350" y="182"/>
                  </a:lnTo>
                  <a:lnTo>
                    <a:pt x="339" y="198"/>
                  </a:lnTo>
                  <a:lnTo>
                    <a:pt x="321" y="213"/>
                  </a:lnTo>
                  <a:lnTo>
                    <a:pt x="309" y="221"/>
                  </a:lnTo>
                  <a:lnTo>
                    <a:pt x="282" y="227"/>
                  </a:lnTo>
                  <a:lnTo>
                    <a:pt x="263" y="249"/>
                  </a:lnTo>
                  <a:lnTo>
                    <a:pt x="260" y="266"/>
                  </a:lnTo>
                  <a:lnTo>
                    <a:pt x="234" y="262"/>
                  </a:lnTo>
                  <a:lnTo>
                    <a:pt x="218" y="252"/>
                  </a:lnTo>
                  <a:lnTo>
                    <a:pt x="191" y="248"/>
                  </a:lnTo>
                  <a:lnTo>
                    <a:pt x="182" y="263"/>
                  </a:lnTo>
                  <a:lnTo>
                    <a:pt x="177" y="300"/>
                  </a:lnTo>
                  <a:lnTo>
                    <a:pt x="150" y="296"/>
                  </a:lnTo>
                  <a:lnTo>
                    <a:pt x="155" y="260"/>
                  </a:lnTo>
                  <a:lnTo>
                    <a:pt x="134" y="284"/>
                  </a:lnTo>
                  <a:lnTo>
                    <a:pt x="117" y="281"/>
                  </a:lnTo>
                  <a:lnTo>
                    <a:pt x="90" y="287"/>
                  </a:lnTo>
                  <a:lnTo>
                    <a:pt x="63" y="291"/>
                  </a:lnTo>
                  <a:lnTo>
                    <a:pt x="26" y="295"/>
                  </a:lnTo>
                  <a:lnTo>
                    <a:pt x="0" y="299"/>
                  </a:lnTo>
                  <a:lnTo>
                    <a:pt x="6" y="255"/>
                  </a:lnTo>
                  <a:lnTo>
                    <a:pt x="1" y="219"/>
                  </a:lnTo>
                  <a:lnTo>
                    <a:pt x="13" y="203"/>
                  </a:lnTo>
                  <a:lnTo>
                    <a:pt x="23" y="187"/>
                  </a:lnTo>
                  <a:lnTo>
                    <a:pt x="18" y="167"/>
                  </a:lnTo>
                  <a:lnTo>
                    <a:pt x="23" y="123"/>
                  </a:lnTo>
                  <a:lnTo>
                    <a:pt x="41" y="118"/>
                  </a:lnTo>
                  <a:lnTo>
                    <a:pt x="43" y="101"/>
                  </a:lnTo>
                  <a:lnTo>
                    <a:pt x="55" y="75"/>
                  </a:lnTo>
                  <a:lnTo>
                    <a:pt x="90" y="81"/>
                  </a:lnTo>
                  <a:lnTo>
                    <a:pt x="115" y="93"/>
                  </a:lnTo>
                  <a:lnTo>
                    <a:pt x="143" y="79"/>
                  </a:lnTo>
                  <a:lnTo>
                    <a:pt x="178" y="76"/>
                  </a:lnTo>
                  <a:lnTo>
                    <a:pt x="213" y="81"/>
                  </a:lnTo>
                  <a:lnTo>
                    <a:pt x="226" y="56"/>
                  </a:lnTo>
                  <a:lnTo>
                    <a:pt x="247" y="32"/>
                  </a:lnTo>
                  <a:lnTo>
                    <a:pt x="282" y="38"/>
                  </a:lnTo>
                  <a:lnTo>
                    <a:pt x="315" y="51"/>
                  </a:lnTo>
                  <a:lnTo>
                    <a:pt x="317" y="34"/>
                  </a:lnTo>
                  <a:lnTo>
                    <a:pt x="331" y="0"/>
                  </a:lnTo>
                  <a:lnTo>
                    <a:pt x="409" y="12"/>
                  </a:lnTo>
                  <a:lnTo>
                    <a:pt x="426" y="6"/>
                  </a:lnTo>
                  <a:lnTo>
                    <a:pt x="434" y="16"/>
                  </a:lnTo>
                  <a:lnTo>
                    <a:pt x="449" y="35"/>
                  </a:lnTo>
                  <a:lnTo>
                    <a:pt x="471" y="66"/>
                  </a:lnTo>
                  <a:lnTo>
                    <a:pt x="496" y="78"/>
                  </a:lnTo>
                  <a:lnTo>
                    <a:pt x="529" y="93"/>
                  </a:lnTo>
                  <a:lnTo>
                    <a:pt x="564" y="99"/>
                  </a:lnTo>
                  <a:lnTo>
                    <a:pt x="576" y="136"/>
                  </a:lnTo>
                  <a:lnTo>
                    <a:pt x="593" y="147"/>
                  </a:lnTo>
                  <a:lnTo>
                    <a:pt x="602" y="14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43405"/>
              </p:ext>
            </p:extLst>
          </p:nvPr>
        </p:nvGraphicFramePr>
        <p:xfrm>
          <a:off x="441861" y="4171316"/>
          <a:ext cx="505222" cy="34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Clip" r:id="rId4" imgW="2873375" imgH="1920875" progId="MS_ClipArt_Gallery.2">
                  <p:embed/>
                </p:oleObj>
              </mc:Choice>
              <mc:Fallback>
                <p:oleObj name="Clip" r:id="rId4" imgW="2873375" imgH="19208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861" y="4171316"/>
                        <a:ext cx="505222" cy="34015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 Box 29"/>
          <p:cNvSpPr txBox="1">
            <a:spLocks noChangeArrowheads="1"/>
          </p:cNvSpPr>
          <p:nvPr/>
        </p:nvSpPr>
        <p:spPr bwMode="auto">
          <a:xfrm>
            <a:off x="655596" y="6159780"/>
            <a:ext cx="46690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GB" altLang="fi-FI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By midwives at maternity health </a:t>
            </a:r>
            <a:r>
              <a:rPr lang="en-GB" altLang="fi-FI" sz="1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centers</a:t>
            </a: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eaLnBrk="0" hangingPunct="0"/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</a:p>
          <a:p>
            <a:pPr eaLnBrk="0" hangingPunct="0">
              <a:buFontTx/>
              <a:buChar char="•"/>
            </a:pP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By self-administered questionnaires</a:t>
            </a:r>
          </a:p>
        </p:txBody>
      </p:sp>
      <p:sp>
        <p:nvSpPr>
          <p:cNvPr id="110" name="Text Box 29"/>
          <p:cNvSpPr txBox="1">
            <a:spLocks noChangeArrowheads="1"/>
          </p:cNvSpPr>
          <p:nvPr/>
        </p:nvSpPr>
        <p:spPr bwMode="auto">
          <a:xfrm>
            <a:off x="5633467" y="6124467"/>
            <a:ext cx="50108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From hospital records and maternity health cards</a:t>
            </a:r>
          </a:p>
          <a:p>
            <a:pPr eaLnBrk="0" hangingPunct="0">
              <a:buFontTx/>
              <a:buChar char="•"/>
            </a:pPr>
            <a:endParaRPr lang="en-GB" altLang="fi-FI" sz="1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hangingPunct="0">
              <a:buFontTx/>
              <a:buChar char="•"/>
            </a:pP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Clinical </a:t>
            </a:r>
            <a:r>
              <a:rPr lang="en-GB" altLang="fi-FI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examinations, </a:t>
            </a:r>
            <a:r>
              <a:rPr lang="en-GB" altLang="fi-FI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biological samples</a:t>
            </a:r>
            <a:endParaRPr lang="en-GB" altLang="fi-FI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kstikehys 3"/>
          <p:cNvSpPr txBox="1">
            <a:spLocks noChangeArrowheads="1"/>
          </p:cNvSpPr>
          <p:nvPr/>
        </p:nvSpPr>
        <p:spPr bwMode="auto">
          <a:xfrm>
            <a:off x="1562373" y="1381624"/>
            <a:ext cx="4716463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eaLnBrk="0" hangingPunct="0">
              <a:tabLst>
                <a:tab pos="714375" algn="l"/>
              </a:tabLst>
              <a:defRPr/>
            </a:pPr>
            <a:r>
              <a:rPr lang="fi-FI" sz="1700" b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Health, behaviour, </a:t>
            </a:r>
            <a:r>
              <a:rPr lang="fi-FI" sz="17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work and lifestyle</a:t>
            </a:r>
          </a:p>
          <a:p>
            <a:pPr marL="819150" indent="-457200" eaLnBrk="0" hangingPunct="0">
              <a:buFont typeface="Arial" pitchFamily="34" charset="0"/>
              <a:buChar char="•"/>
              <a:tabLst>
                <a:tab pos="714375" algn="l"/>
              </a:tabLst>
              <a:defRPr/>
            </a:pPr>
            <a:r>
              <a:rPr lang="fi-FI" sz="170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Diet, 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FFQ </a:t>
            </a:r>
          </a:p>
          <a:p>
            <a:pPr marL="819150" indent="-457200" eaLnBrk="0" hangingPunct="0">
              <a:buFont typeface="Arial" pitchFamily="34" charset="0"/>
              <a:buChar char="•"/>
              <a:tabLst>
                <a:tab pos="714375" algn="l"/>
              </a:tabLst>
              <a:defRPr/>
            </a:pPr>
            <a:r>
              <a:rPr lang="fi-FI" sz="1700" dirty="0" err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Fittness</a:t>
            </a:r>
            <a:r>
              <a:rPr lang="fi-FI" sz="1700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/</a:t>
            </a:r>
            <a:r>
              <a:rPr lang="fi-FI" sz="1700" dirty="0" err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activity</a:t>
            </a:r>
            <a:r>
              <a:rPr lang="fi-FI" sz="1700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 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(objective)</a:t>
            </a:r>
          </a:p>
          <a:p>
            <a:pPr marL="819150" indent="-457200" eaLnBrk="0" hangingPunct="0">
              <a:buFont typeface="Arial" pitchFamily="34" charset="0"/>
              <a:buChar char="•"/>
              <a:tabLst>
                <a:tab pos="714375" algn="l"/>
              </a:tabLst>
              <a:defRPr/>
            </a:pPr>
            <a:r>
              <a:rPr lang="fi-FI" sz="170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Weight, height, 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bioimpedance</a:t>
            </a:r>
          </a:p>
          <a:p>
            <a:pPr marL="819150" indent="-457200" eaLnBrk="0" hangingPunct="0">
              <a:tabLst>
                <a:tab pos="714375" algn="l"/>
              </a:tabLst>
              <a:defRPr/>
            </a:pPr>
            <a:endParaRPr lang="fi-FI" sz="17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  <a:p>
            <a:pPr marL="361950" eaLnBrk="0" hangingPunct="0">
              <a:tabLst>
                <a:tab pos="714375" algn="l"/>
              </a:tabLst>
              <a:defRPr/>
            </a:pPr>
            <a:r>
              <a:rPr lang="fi-FI" sz="1700" b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Cognitive, sensory, </a:t>
            </a:r>
            <a:r>
              <a:rPr lang="fi-FI" sz="17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psychological/mental: </a:t>
            </a:r>
          </a:p>
          <a:p>
            <a:pPr marL="361950" eaLnBrk="0" hangingPunct="0">
              <a:buFont typeface="Arial" pitchFamily="34" charset="0"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  </a:t>
            </a:r>
            <a:r>
              <a:rPr lang="en-GB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Paired Associative Learning Test 	(PAL) using </a:t>
            </a:r>
            <a:r>
              <a:rPr lang="en-GB" sz="1700" dirty="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iPAD</a:t>
            </a:r>
            <a:endParaRPr lang="fi-FI" sz="17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  <a:p>
            <a:pPr marL="361950" eaLnBrk="0" hangingPunct="0">
              <a:buFontTx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Vision/ eye tests</a:t>
            </a:r>
          </a:p>
          <a:p>
            <a:pPr marL="361950" eaLnBrk="0" hangingPunct="0">
              <a:buFontTx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[Hearing]</a:t>
            </a:r>
          </a:p>
          <a:p>
            <a:pPr marL="361950" eaLnBrk="0" hangingPunct="0"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</a:t>
            </a:r>
          </a:p>
          <a:p>
            <a:pPr marL="361950" eaLnBrk="0" hangingPunct="0">
              <a:tabLst>
                <a:tab pos="714375" algn="l"/>
              </a:tabLst>
              <a:defRPr/>
            </a:pPr>
            <a:r>
              <a:rPr lang="fi-FI" sz="17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Musculoskeletal/dental:</a:t>
            </a:r>
          </a:p>
          <a:p>
            <a:pPr marL="361950" eaLnBrk="0" hangingPunct="0">
              <a:buFontTx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</a:t>
            </a:r>
            <a:r>
              <a:rPr lang="fi-FI" sz="170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Muscle</a:t>
            </a:r>
            <a:r>
              <a:rPr lang="fi-FI" sz="170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fi-FI" sz="170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strength, 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spinal </a:t>
            </a:r>
            <a:r>
              <a:rPr lang="fi-FI" sz="1700" dirty="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column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	</a:t>
            </a:r>
            <a:r>
              <a:rPr lang="fi-FI" sz="1700" dirty="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position/posture</a:t>
            </a: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(objective measure)</a:t>
            </a:r>
          </a:p>
          <a:p>
            <a:pPr marL="361950" eaLnBrk="0" hangingPunct="0">
              <a:buFontTx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Measures of </a:t>
            </a:r>
            <a:r>
              <a:rPr lang="fi-FI" sz="1700" dirty="0" err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osteoporosis</a:t>
            </a:r>
            <a:endParaRPr lang="fi-FI" sz="17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  <a:p>
            <a:pPr marL="361950" eaLnBrk="0" hangingPunct="0">
              <a:buFontTx/>
              <a:buChar char="•"/>
              <a:tabLst>
                <a:tab pos="714375" algn="l"/>
              </a:tabLst>
              <a:defRPr/>
            </a:pPr>
            <a:r>
              <a:rPr lang="fi-FI" sz="1700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	Dental disorders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775619" y="394563"/>
            <a:ext cx="8640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Northern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Finland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Birth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Cohort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1966: </a:t>
            </a:r>
            <a:endParaRPr lang="fi-FI" altLang="fi-FI" sz="24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fi-FI" altLang="fi-FI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Data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collection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at 45-46 </a:t>
            </a:r>
            <a:r>
              <a:rPr lang="fi-FI" altLang="fi-FI" sz="24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i-FI" altLang="fi-FI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in 2012 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- 2014</a:t>
            </a:r>
            <a:endParaRPr lang="en-GB" altLang="fi-FI" sz="24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342" name="Kuv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2" y="6308726"/>
            <a:ext cx="1676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87" y="6176963"/>
            <a:ext cx="10350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62" y="6218238"/>
            <a:ext cx="1519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027" y="1256505"/>
            <a:ext cx="2937873" cy="22711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84714" y="2307129"/>
            <a:ext cx="3203936" cy="1933894"/>
            <a:chOff x="8503786" y="3549969"/>
            <a:chExt cx="3598727" cy="2059280"/>
          </a:xfrm>
        </p:grpSpPr>
        <p:pic>
          <p:nvPicPr>
            <p:cNvPr id="12" name="Picture 2" descr="http://norrislove.com/wordpress/wp-content/uploads/2012/07/Lumbar-Spine-MRI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234" y="3549969"/>
              <a:ext cx="2059279" cy="20592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8503786" y="3549970"/>
              <a:ext cx="1770861" cy="2059279"/>
              <a:chOff x="8503786" y="3549970"/>
              <a:chExt cx="1770861" cy="2059279"/>
            </a:xfrm>
          </p:grpSpPr>
          <p:pic>
            <p:nvPicPr>
              <p:cNvPr id="11" name="Picture 4" descr="K:\My Documents\Kohortti 66\PP esitykset\IMG_3617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94" r="54479" b="23828"/>
              <a:stretch/>
            </p:blipFill>
            <p:spPr bwMode="auto">
              <a:xfrm>
                <a:off x="8503786" y="3549970"/>
                <a:ext cx="1770861" cy="136360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Ft kuvat\Nilkan tutkimiskuvat\100___03\IMG_0211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6" t="21197" r="23264" b="29619"/>
              <a:stretch/>
            </p:blipFill>
            <p:spPr bwMode="auto">
              <a:xfrm>
                <a:off x="8503786" y="4668678"/>
                <a:ext cx="1669514" cy="94057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213" y="3751814"/>
            <a:ext cx="3882801" cy="29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kstikehys 4"/>
          <p:cNvSpPr txBox="1">
            <a:spLocks noChangeArrowheads="1"/>
          </p:cNvSpPr>
          <p:nvPr/>
        </p:nvSpPr>
        <p:spPr bwMode="auto">
          <a:xfrm>
            <a:off x="6440761" y="1381624"/>
            <a:ext cx="4033837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7800" indent="-177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Cardiovascular</a:t>
            </a:r>
            <a:endParaRPr lang="fi-FI" altLang="fi-FI" sz="1700" b="1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BP (+</a:t>
            </a:r>
            <a:r>
              <a:rPr lang="fi-FI" altLang="fi-FI" sz="170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central</a:t>
            </a:r>
            <a:r>
              <a:rPr lang="fi-FI" altLang="fi-FI" sz="1700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),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heart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carotid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artery</a:t>
            </a:r>
            <a:r>
              <a:rPr lang="fi-FI" altLang="fi-FI" sz="170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fi-FI" altLang="fi-FI" sz="1700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ultrasound, 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ECG</a:t>
            </a: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None/>
            </a:pP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i-FI" altLang="fi-FI" sz="1700" b="1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Respiratory, </a:t>
            </a:r>
            <a:r>
              <a:rPr lang="fi-FI" altLang="fi-FI" sz="1700" b="1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lung</a:t>
            </a:r>
            <a:r>
              <a:rPr lang="fi-FI" altLang="fi-FI" sz="1700" b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b="1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function, </a:t>
            </a: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atopy</a:t>
            </a: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1700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Spirometry,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skin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prick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tests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None/>
            </a:pP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Gastro-intestinal</a:t>
            </a: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Kidney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liver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function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lvl="1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Chronic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bowel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inflammatory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diseases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fi-FI" altLang="fi-FI" sz="1700" b="1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Urinary</a:t>
            </a:r>
            <a:r>
              <a:rPr lang="fi-FI" altLang="fi-FI" sz="1700" b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b="1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tract, </a:t>
            </a: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reproductive</a:t>
            </a: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Menopausal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symptoms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i-FI" altLang="fi-FI" sz="170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Incontinence,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prostatic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symptoms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Blood and </a:t>
            </a: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other</a:t>
            </a: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samples</a:t>
            </a:r>
            <a:r>
              <a:rPr lang="fi-FI" altLang="fi-FI" sz="17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Measures</a:t>
            </a: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fi-FI" altLang="fi-FI" sz="170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metabolic</a:t>
            </a:r>
            <a:r>
              <a:rPr lang="fi-FI" altLang="fi-FI" sz="170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1700" smtClean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health, DNA, RNA, cells, urine, stool, </a:t>
            </a:r>
            <a:r>
              <a:rPr lang="fi-FI" altLang="fi-FI" sz="1700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saliva</a:t>
            </a:r>
            <a:endParaRPr lang="fi-FI" altLang="fi-FI" sz="17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fi-FI" altLang="fi-FI" sz="1700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775619" y="394563"/>
            <a:ext cx="8640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Northern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Finland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Birth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Cohort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1966: </a:t>
            </a:r>
            <a:endParaRPr lang="fi-FI" altLang="fi-FI" sz="24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fi-FI" altLang="fi-FI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Data </a:t>
            </a:r>
            <a:r>
              <a:rPr lang="fi-FI" altLang="fi-FI" sz="24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collection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at 45-46 </a:t>
            </a:r>
            <a:r>
              <a:rPr lang="fi-FI" altLang="fi-FI" sz="24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i-FI" altLang="fi-FI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in 2012 </a:t>
            </a:r>
            <a:r>
              <a:rPr lang="fi-FI" altLang="fi-FI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- 2014</a:t>
            </a:r>
            <a:endParaRPr lang="en-GB" altLang="fi-FI" sz="24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342" name="Kuv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30" y="6308726"/>
            <a:ext cx="1676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6218238"/>
            <a:ext cx="10350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07" y="6229351"/>
            <a:ext cx="1519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:\My Documents\Kohortti 66\PP esitykset\IMG_38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32283"/>
          <a:stretch/>
        </p:blipFill>
        <p:spPr bwMode="auto">
          <a:xfrm>
            <a:off x="2150578" y="1284396"/>
            <a:ext cx="2666252" cy="1279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K:\My Documents\Kohortti 66\PP esitykset\IMG_38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78" y="2283129"/>
            <a:ext cx="1652921" cy="1143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50" y="3672257"/>
            <a:ext cx="4616642" cy="3141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6" y="1260552"/>
            <a:ext cx="1786733" cy="22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2157588" y="130224"/>
            <a:ext cx="8229600" cy="23179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NFBC 1966 - </a:t>
            </a:r>
            <a:r>
              <a:rPr lang="fi-FI" sz="6000" dirty="0" err="1" smtClean="0"/>
              <a:t>psychiatric</a:t>
            </a:r>
            <a:r>
              <a:rPr lang="fi-FI" sz="6000" dirty="0" smtClean="0"/>
              <a:t> </a:t>
            </a:r>
            <a:r>
              <a:rPr lang="fi-FI" sz="6000" dirty="0" err="1" smtClean="0"/>
              <a:t>scales</a:t>
            </a:r>
            <a:endParaRPr lang="fi-FI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5000" r="70939" b="42833"/>
          <a:stretch/>
        </p:blipFill>
        <p:spPr bwMode="auto">
          <a:xfrm>
            <a:off x="582236" y="1967697"/>
            <a:ext cx="11099822" cy="491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320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1" y="649580"/>
            <a:ext cx="8412479" cy="739950"/>
          </a:xfrm>
        </p:spPr>
        <p:txBody>
          <a:bodyPr>
            <a:normAutofit/>
          </a:bodyPr>
          <a:lstStyle/>
          <a:p>
            <a:r>
              <a:rPr lang="fi-FI" sz="3600" b="1" dirty="0" smtClean="0">
                <a:latin typeface="+mn-lt"/>
              </a:rPr>
              <a:t>Data </a:t>
            </a:r>
            <a:r>
              <a:rPr lang="fi-FI" sz="3600" b="1" dirty="0" err="1" smtClean="0">
                <a:latin typeface="+mn-lt"/>
              </a:rPr>
              <a:t>from</a:t>
            </a:r>
            <a:r>
              <a:rPr lang="fi-FI" sz="3600" b="1" dirty="0" smtClean="0">
                <a:latin typeface="+mn-lt"/>
              </a:rPr>
              <a:t> </a:t>
            </a:r>
            <a:r>
              <a:rPr lang="fi-FI" sz="3600" b="1" dirty="0" err="1" smtClean="0">
                <a:latin typeface="+mn-lt"/>
              </a:rPr>
              <a:t>different</a:t>
            </a:r>
            <a:r>
              <a:rPr lang="fi-FI" sz="3600" b="1" dirty="0" smtClean="0">
                <a:latin typeface="+mn-lt"/>
              </a:rPr>
              <a:t> </a:t>
            </a:r>
            <a:r>
              <a:rPr lang="fi-FI" sz="3600" b="1" dirty="0" err="1" smtClean="0">
                <a:latin typeface="+mn-lt"/>
              </a:rPr>
              <a:t>national</a:t>
            </a:r>
            <a:r>
              <a:rPr lang="fi-FI" sz="3600" b="1" dirty="0" smtClean="0">
                <a:latin typeface="+mn-lt"/>
              </a:rPr>
              <a:t> </a:t>
            </a:r>
            <a:r>
              <a:rPr lang="fi-FI" sz="3600" b="1" dirty="0" err="1" smtClean="0">
                <a:latin typeface="+mn-lt"/>
              </a:rPr>
              <a:t>registers</a:t>
            </a:r>
            <a:endParaRPr lang="fi-FI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261" y="1533253"/>
            <a:ext cx="11578542" cy="45010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i-FI" sz="2000" b="0" dirty="0" smtClean="0"/>
              <a:t>Care </a:t>
            </a:r>
            <a:r>
              <a:rPr lang="fi-FI" sz="2000" b="0" dirty="0" err="1" smtClean="0"/>
              <a:t>Register</a:t>
            </a:r>
            <a:r>
              <a:rPr lang="fi-FI" sz="2000" b="0" dirty="0" smtClean="0"/>
              <a:t> for Health Care (</a:t>
            </a:r>
            <a:r>
              <a:rPr lang="fi-FI" sz="2000" b="0" dirty="0" err="1" smtClean="0"/>
              <a:t>inpatients</a:t>
            </a:r>
            <a:r>
              <a:rPr lang="fi-FI" sz="2000" b="0" dirty="0" smtClean="0"/>
              <a:t>, </a:t>
            </a:r>
            <a:r>
              <a:rPr lang="fi-FI" sz="2000" b="0" dirty="0" err="1" smtClean="0"/>
              <a:t>outpatients</a:t>
            </a:r>
            <a:r>
              <a:rPr lang="fi-FI" sz="2000" b="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0" dirty="0" smtClean="0"/>
              <a:t>Medications </a:t>
            </a:r>
            <a:r>
              <a:rPr lang="en-US" sz="2000" b="0" dirty="0"/>
              <a:t>and sick </a:t>
            </a:r>
            <a:r>
              <a:rPr lang="en-US" sz="2000" b="0" dirty="0" smtClean="0"/>
              <a:t>leaves </a:t>
            </a:r>
            <a:r>
              <a:rPr lang="en-US" sz="2000" b="0" dirty="0"/>
              <a:t>(Social Insurance </a:t>
            </a:r>
            <a:r>
              <a:rPr lang="en-US" sz="2000" b="0" dirty="0" smtClean="0"/>
              <a:t>Institution)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err="1" smtClean="0"/>
              <a:t>Cancers</a:t>
            </a:r>
            <a:r>
              <a:rPr lang="fi-FI" sz="2000" b="0" dirty="0" smtClean="0"/>
              <a:t>, </a:t>
            </a:r>
            <a:r>
              <a:rPr lang="fi-FI" sz="2000" b="0" dirty="0" err="1" smtClean="0"/>
              <a:t>Infection</a:t>
            </a:r>
            <a:r>
              <a:rPr lang="fi-FI" sz="2000" b="0" dirty="0" smtClean="0"/>
              <a:t> </a:t>
            </a:r>
            <a:r>
              <a:rPr lang="fi-FI" sz="2000" b="0" dirty="0" err="1"/>
              <a:t>diseases</a:t>
            </a:r>
            <a:r>
              <a:rPr lang="fi-FI" sz="2000" b="0" dirty="0"/>
              <a:t> </a:t>
            </a:r>
            <a:r>
              <a:rPr lang="fi-FI" sz="2000" b="0" dirty="0" smtClean="0"/>
              <a:t>(</a:t>
            </a:r>
            <a:r>
              <a:rPr lang="fi-FI" sz="2000" b="0" dirty="0" err="1" smtClean="0"/>
              <a:t>specific</a:t>
            </a:r>
            <a:r>
              <a:rPr lang="fi-FI" sz="2000" b="0" dirty="0" smtClean="0"/>
              <a:t> </a:t>
            </a:r>
            <a:r>
              <a:rPr lang="fi-FI" sz="2000" b="0" dirty="0" err="1" smtClean="0"/>
              <a:t>registers</a:t>
            </a:r>
            <a:r>
              <a:rPr lang="fi-FI" sz="2000" b="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0" dirty="0" smtClean="0"/>
              <a:t>Employment, </a:t>
            </a:r>
            <a:r>
              <a:rPr lang="en-US" sz="2000" b="0" dirty="0"/>
              <a:t>unemployment and </a:t>
            </a:r>
            <a:r>
              <a:rPr lang="en-US" sz="2000" b="0" dirty="0" smtClean="0"/>
              <a:t>disability pensions </a:t>
            </a:r>
            <a:r>
              <a:rPr lang="en-US" sz="2000" b="0" dirty="0"/>
              <a:t>(</a:t>
            </a:r>
            <a:r>
              <a:rPr lang="en-US" sz="2000" b="0" dirty="0" smtClean="0"/>
              <a:t>Centre </a:t>
            </a:r>
            <a:r>
              <a:rPr lang="en-US" sz="2000" b="0" dirty="0"/>
              <a:t>for Pensions</a:t>
            </a:r>
            <a:r>
              <a:rPr lang="en-US" sz="2000" b="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0" dirty="0" smtClean="0"/>
              <a:t>Investments (EuroClear -register), Earnings</a:t>
            </a:r>
            <a:endParaRPr lang="en-US" sz="2000" b="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err="1"/>
              <a:t>Marriages</a:t>
            </a:r>
            <a:r>
              <a:rPr lang="fi-FI" sz="2000" b="0" dirty="0"/>
              <a:t>, </a:t>
            </a:r>
            <a:r>
              <a:rPr lang="fi-FI" sz="2000" b="0" dirty="0" err="1"/>
              <a:t>born</a:t>
            </a:r>
            <a:r>
              <a:rPr lang="fi-FI" sz="2000" b="0" dirty="0"/>
              <a:t> </a:t>
            </a:r>
            <a:r>
              <a:rPr lang="fi-FI" sz="2000" b="0" dirty="0" err="1"/>
              <a:t>children</a:t>
            </a:r>
            <a:r>
              <a:rPr lang="fi-FI" sz="2000" b="0" dirty="0"/>
              <a:t>, </a:t>
            </a:r>
            <a:r>
              <a:rPr lang="fi-FI" sz="2000" b="0" dirty="0" err="1"/>
              <a:t>addresses</a:t>
            </a:r>
            <a:r>
              <a:rPr lang="fi-FI" sz="2000" b="0" dirty="0"/>
              <a:t>, etc. (</a:t>
            </a:r>
            <a:r>
              <a:rPr lang="fi-FI" sz="2000" b="0" dirty="0" err="1"/>
              <a:t>Population</a:t>
            </a:r>
            <a:r>
              <a:rPr lang="fi-FI" sz="2000" b="0" dirty="0"/>
              <a:t> </a:t>
            </a:r>
            <a:r>
              <a:rPr lang="fi-FI" sz="2000" b="0" dirty="0" err="1"/>
              <a:t>register</a:t>
            </a:r>
            <a:r>
              <a:rPr lang="fi-FI" sz="2000" b="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err="1" smtClean="0"/>
              <a:t>Causes</a:t>
            </a:r>
            <a:r>
              <a:rPr lang="fi-FI" sz="2000" b="0" dirty="0" smtClean="0"/>
              <a:t> of </a:t>
            </a:r>
            <a:r>
              <a:rPr lang="fi-FI" sz="2000" b="0" dirty="0" err="1" smtClean="0"/>
              <a:t>death</a:t>
            </a:r>
            <a:r>
              <a:rPr lang="fi-FI" sz="2000" b="0" dirty="0" smtClean="0"/>
              <a:t> (</a:t>
            </a:r>
            <a:r>
              <a:rPr lang="fi-FI" sz="2000" b="0" dirty="0" err="1" smtClean="0"/>
              <a:t>Finnish</a:t>
            </a:r>
            <a:r>
              <a:rPr lang="fi-FI" sz="2000" b="0" dirty="0" smtClean="0"/>
              <a:t> </a:t>
            </a:r>
            <a:r>
              <a:rPr lang="fi-FI" sz="2000" b="0" dirty="0" err="1"/>
              <a:t>register</a:t>
            </a:r>
            <a:r>
              <a:rPr lang="fi-FI" sz="2000" b="0" dirty="0"/>
              <a:t> of </a:t>
            </a:r>
            <a:r>
              <a:rPr lang="fi-FI" sz="2000" b="0" dirty="0" err="1"/>
              <a:t>deaths</a:t>
            </a:r>
            <a:r>
              <a:rPr lang="fi-FI" sz="2000" b="0" dirty="0"/>
              <a:t>; </a:t>
            </a:r>
            <a:r>
              <a:rPr lang="fi-FI" sz="2000" b="0" dirty="0" err="1"/>
              <a:t>can</a:t>
            </a:r>
            <a:r>
              <a:rPr lang="fi-FI" sz="2000" b="0" dirty="0"/>
              <a:t> </a:t>
            </a:r>
            <a:r>
              <a:rPr lang="fi-FI" sz="2000" b="0" dirty="0" err="1"/>
              <a:t>be</a:t>
            </a:r>
            <a:r>
              <a:rPr lang="fi-FI" sz="2000" b="0" dirty="0"/>
              <a:t> </a:t>
            </a:r>
            <a:r>
              <a:rPr lang="fi-FI" sz="2000" b="0" dirty="0" err="1"/>
              <a:t>used</a:t>
            </a:r>
            <a:r>
              <a:rPr lang="fi-FI" sz="2000" b="0" dirty="0"/>
              <a:t> </a:t>
            </a:r>
            <a:r>
              <a:rPr lang="fi-FI" sz="2000" b="0" dirty="0" err="1"/>
              <a:t>only</a:t>
            </a:r>
            <a:r>
              <a:rPr lang="fi-FI" sz="2000" b="0" dirty="0"/>
              <a:t> in Finland)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err="1"/>
              <a:t>Occupation</a:t>
            </a:r>
            <a:r>
              <a:rPr lang="fi-FI" sz="2000" b="0" dirty="0"/>
              <a:t>, </a:t>
            </a:r>
            <a:r>
              <a:rPr lang="fi-FI" sz="2000" b="0" dirty="0" err="1"/>
              <a:t>education</a:t>
            </a:r>
            <a:r>
              <a:rPr lang="fi-FI" sz="2000" b="0" dirty="0"/>
              <a:t> (</a:t>
            </a:r>
            <a:r>
              <a:rPr lang="fi-FI" sz="2000" b="0" dirty="0" err="1"/>
              <a:t>Statistics</a:t>
            </a:r>
            <a:r>
              <a:rPr lang="fi-FI" sz="2000" b="0" dirty="0"/>
              <a:t> Finland; </a:t>
            </a:r>
            <a:r>
              <a:rPr lang="fi-FI" sz="2000" b="0" dirty="0" err="1"/>
              <a:t>can</a:t>
            </a:r>
            <a:r>
              <a:rPr lang="fi-FI" sz="2000" b="0" dirty="0"/>
              <a:t> </a:t>
            </a:r>
            <a:r>
              <a:rPr lang="fi-FI" sz="2000" b="0" dirty="0" err="1"/>
              <a:t>be</a:t>
            </a:r>
            <a:r>
              <a:rPr lang="fi-FI" sz="2000" b="0" dirty="0"/>
              <a:t> </a:t>
            </a:r>
            <a:r>
              <a:rPr lang="fi-FI" sz="2000" b="0" dirty="0" err="1"/>
              <a:t>used</a:t>
            </a:r>
            <a:r>
              <a:rPr lang="fi-FI" sz="2000" b="0" dirty="0"/>
              <a:t> </a:t>
            </a:r>
            <a:r>
              <a:rPr lang="fi-FI" sz="2000" b="0" dirty="0" err="1"/>
              <a:t>only</a:t>
            </a:r>
            <a:r>
              <a:rPr lang="fi-FI" sz="2000" b="0" dirty="0"/>
              <a:t> in Finland</a:t>
            </a:r>
            <a:r>
              <a:rPr lang="fi-FI" sz="2000" b="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err="1" smtClean="0"/>
              <a:t>Available</a:t>
            </a:r>
            <a:r>
              <a:rPr lang="fi-FI" sz="2000" b="0" dirty="0" smtClean="0"/>
              <a:t> </a:t>
            </a:r>
            <a:r>
              <a:rPr lang="fi-FI" sz="2000" b="0" dirty="0" err="1" smtClean="0"/>
              <a:t>death</a:t>
            </a:r>
            <a:r>
              <a:rPr lang="fi-FI" sz="2000" b="0" dirty="0" smtClean="0"/>
              <a:t> and </a:t>
            </a:r>
            <a:r>
              <a:rPr lang="fi-FI" sz="2000" b="0" dirty="0" err="1" smtClean="0"/>
              <a:t>hospital</a:t>
            </a:r>
            <a:r>
              <a:rPr lang="fi-FI" sz="2000" b="0" dirty="0" smtClean="0"/>
              <a:t> </a:t>
            </a:r>
            <a:r>
              <a:rPr lang="fi-FI" sz="2000" b="0" dirty="0" err="1" smtClean="0"/>
              <a:t>diagnoses</a:t>
            </a:r>
            <a:r>
              <a:rPr lang="fi-FI" sz="2000" b="0" dirty="0" smtClean="0"/>
              <a:t> </a:t>
            </a:r>
            <a:r>
              <a:rPr lang="fi-FI" sz="2000" b="0" dirty="0" err="1" smtClean="0"/>
              <a:t>also</a:t>
            </a:r>
            <a:r>
              <a:rPr lang="fi-FI" sz="2000" b="0" dirty="0" smtClean="0"/>
              <a:t> for </a:t>
            </a:r>
            <a:r>
              <a:rPr lang="fi-FI" sz="2000" b="0" dirty="0" err="1" smtClean="0"/>
              <a:t>parents</a:t>
            </a:r>
            <a:endParaRPr lang="fi-FI" sz="2000" b="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0" dirty="0" smtClean="0">
                <a:solidFill>
                  <a:srgbClr val="FF0000"/>
                </a:solidFill>
              </a:rPr>
              <a:t>THESE CAN BE USED FOR CASE FINDING, AS EXPOSURE, AS OUTCOME ETC.</a:t>
            </a:r>
            <a:endParaRPr lang="fi-FI" sz="2000" b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i-FI" sz="2000" b="0" dirty="0"/>
          </a:p>
        </p:txBody>
      </p:sp>
    </p:spTree>
    <p:extLst>
      <p:ext uri="{BB962C8B-B14F-4D97-AF65-F5344CB8AC3E}">
        <p14:creationId xmlns:p14="http://schemas.microsoft.com/office/powerpoint/2010/main" val="12648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How to apply NFBC Data for your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37113"/>
            <a:ext cx="8534400" cy="829832"/>
          </a:xfrm>
        </p:spPr>
        <p:txBody>
          <a:bodyPr/>
          <a:lstStyle/>
          <a:p>
            <a:r>
              <a:rPr lang="fi-FI" dirty="0" smtClean="0"/>
              <a:t>NFBC 1966 AND 1986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6A1C-D8FA-40C6-9B09-603A6E3B87CA}" type="datetime1">
              <a:rPr lang="fi-FI" smtClean="0"/>
              <a:pPr/>
              <a:t>13.11.2017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0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66" y="579600"/>
            <a:ext cx="4536900" cy="1684966"/>
          </a:xfrm>
        </p:spPr>
        <p:txBody>
          <a:bodyPr>
            <a:normAutofit/>
          </a:bodyPr>
          <a:lstStyle/>
          <a:p>
            <a:r>
              <a:rPr lang="en-AU" dirty="0" smtClean="0"/>
              <a:t>Care Register for Health Care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O</a:t>
            </a:r>
            <a:r>
              <a:rPr lang="en-AU" dirty="0" smtClean="0"/>
              <a:t>ne of the oldest individual level hospital discharge</a:t>
            </a:r>
            <a:r>
              <a:rPr lang="en-AU" dirty="0"/>
              <a:t> </a:t>
            </a:r>
            <a:r>
              <a:rPr lang="en-AU" dirty="0" smtClean="0"/>
              <a:t>registers covering the whole country (previously known as Hospital Discharge Register)</a:t>
            </a:r>
          </a:p>
          <a:p>
            <a:r>
              <a:rPr lang="en-AU" dirty="0"/>
              <a:t>C</a:t>
            </a:r>
            <a:r>
              <a:rPr lang="en-AU" dirty="0" smtClean="0"/>
              <a:t>ontains nationwide linkable data on all inpatient hospital discharges with personal identification </a:t>
            </a:r>
            <a:r>
              <a:rPr lang="en-AU" b="0" dirty="0" smtClean="0"/>
              <a:t>code</a:t>
            </a:r>
            <a:r>
              <a:rPr lang="en-AU" dirty="0" smtClean="0"/>
              <a:t> since 1969</a:t>
            </a:r>
          </a:p>
          <a:p>
            <a:r>
              <a:rPr lang="en-AU" dirty="0" smtClean="0"/>
              <a:t>Outpatient visits in hospitals since 1998</a:t>
            </a:r>
          </a:p>
          <a:p>
            <a:r>
              <a:rPr lang="en-AU" dirty="0" smtClean="0"/>
              <a:t>Outpatient primary care visits since 2011</a:t>
            </a:r>
          </a:p>
          <a:p>
            <a:r>
              <a:rPr lang="en-AU" dirty="0" smtClean="0"/>
              <a:t>Diagnoses were recorded using</a:t>
            </a:r>
          </a:p>
          <a:p>
            <a:pPr lvl="1"/>
            <a:r>
              <a:rPr lang="en-AU" dirty="0" smtClean="0"/>
              <a:t>ICD-8 during 1969−1986</a:t>
            </a:r>
          </a:p>
          <a:p>
            <a:pPr lvl="1"/>
            <a:r>
              <a:rPr lang="en-AU" dirty="0" smtClean="0"/>
              <a:t>ICD-9 during 1987−1995</a:t>
            </a:r>
          </a:p>
          <a:p>
            <a:pPr lvl="1"/>
            <a:r>
              <a:rPr lang="en-AU" dirty="0" smtClean="0"/>
              <a:t>ICD-10 since 1996</a:t>
            </a:r>
          </a:p>
          <a:p>
            <a:r>
              <a:rPr lang="en-AU" dirty="0"/>
              <a:t>I</a:t>
            </a:r>
            <a:r>
              <a:rPr lang="en-AU" dirty="0" smtClean="0"/>
              <a:t>ntensively used for research purposes</a:t>
            </a:r>
          </a:p>
          <a:p>
            <a:r>
              <a:rPr lang="en-AU" dirty="0" smtClean="0"/>
              <a:t>For statistical and research purposes the quality of FHDR has been shown to be at least satisfactory</a:t>
            </a:r>
            <a:endParaRPr lang="en-AU" dirty="0"/>
          </a:p>
        </p:txBody>
      </p:sp>
      <p:sp>
        <p:nvSpPr>
          <p:cNvPr id="4" name="Tekstiruutu 3"/>
          <p:cNvSpPr txBox="1"/>
          <p:nvPr/>
        </p:nvSpPr>
        <p:spPr>
          <a:xfrm>
            <a:off x="895781" y="4715739"/>
            <a:ext cx="4604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000" dirty="0" err="1">
                <a:solidFill>
                  <a:srgbClr val="23408F"/>
                </a:solidFill>
              </a:rPr>
              <a:t>Sund</a:t>
            </a:r>
            <a:r>
              <a:rPr lang="en-AU" sz="2000" dirty="0">
                <a:solidFill>
                  <a:srgbClr val="23408F"/>
                </a:solidFill>
              </a:rPr>
              <a:t> R. Quality of the Finnish Hospital Discharge Register: a systematic review. Scand</a:t>
            </a:r>
            <a:r>
              <a:rPr lang="en-AU" sz="2000" dirty="0" smtClean="0">
                <a:solidFill>
                  <a:srgbClr val="23408F"/>
                </a:solidFill>
              </a:rPr>
              <a:t>. J. Public </a:t>
            </a:r>
            <a:r>
              <a:rPr lang="en-AU" sz="2000" dirty="0">
                <a:solidFill>
                  <a:srgbClr val="23408F"/>
                </a:solidFill>
              </a:rPr>
              <a:t>Health </a:t>
            </a:r>
            <a:r>
              <a:rPr lang="en-AU" sz="2000" dirty="0" smtClean="0">
                <a:solidFill>
                  <a:srgbClr val="23408F"/>
                </a:solidFill>
              </a:rPr>
              <a:t>2012; 40:505-15</a:t>
            </a:r>
            <a:r>
              <a:rPr lang="en-AU" sz="2000" dirty="0">
                <a:solidFill>
                  <a:srgbClr val="23408F"/>
                </a:solidFill>
              </a:rPr>
              <a:t>.</a:t>
            </a:r>
          </a:p>
          <a:p>
            <a:pPr algn="just"/>
            <a:endParaRPr lang="fi-FI" sz="2800" dirty="0"/>
          </a:p>
        </p:txBody>
      </p:sp>
      <p:sp>
        <p:nvSpPr>
          <p:cNvPr id="5" name="Rectangle 4"/>
          <p:cNvSpPr/>
          <p:nvPr/>
        </p:nvSpPr>
        <p:spPr>
          <a:xfrm>
            <a:off x="907692" y="2478500"/>
            <a:ext cx="4604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23408F"/>
                </a:solidFill>
              </a:rPr>
              <a:t>Miettunen J, et al. Use of register data for psychiatric epidemiology in the Nordic countries. In: Textbook in Psychiatric Epidemiology, 3rd edition, Eds. </a:t>
            </a:r>
            <a:r>
              <a:rPr lang="en-US" sz="2000" dirty="0" err="1">
                <a:solidFill>
                  <a:srgbClr val="23408F"/>
                </a:solidFill>
              </a:rPr>
              <a:t>Tsuang</a:t>
            </a:r>
            <a:r>
              <a:rPr lang="en-US" sz="2000" dirty="0">
                <a:solidFill>
                  <a:srgbClr val="23408F"/>
                </a:solidFill>
              </a:rPr>
              <a:t> M, </a:t>
            </a:r>
            <a:r>
              <a:rPr lang="en-US" sz="2000" dirty="0" err="1">
                <a:solidFill>
                  <a:srgbClr val="23408F"/>
                </a:solidFill>
              </a:rPr>
              <a:t>Tohen</a:t>
            </a:r>
            <a:r>
              <a:rPr lang="en-US" sz="2000" dirty="0">
                <a:solidFill>
                  <a:srgbClr val="23408F"/>
                </a:solidFill>
              </a:rPr>
              <a:t> M, Jones P, pp. 117-31. Wiley-Blackwell, 2011.</a:t>
            </a:r>
            <a:endParaRPr lang="fi-FI" sz="2000" dirty="0">
              <a:solidFill>
                <a:srgbClr val="23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5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330655" y="269016"/>
            <a:ext cx="11552464" cy="23179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4400" dirty="0" smtClean="0"/>
          </a:p>
          <a:p>
            <a:r>
              <a:rPr lang="fi-FI" sz="4400" dirty="0" smtClean="0"/>
              <a:t>NFBC – </a:t>
            </a:r>
            <a:r>
              <a:rPr lang="fi-FI" sz="4400" dirty="0" err="1" smtClean="0"/>
              <a:t>hierarchical</a:t>
            </a:r>
            <a:r>
              <a:rPr lang="fi-FI" sz="4400" dirty="0" smtClean="0"/>
              <a:t> </a:t>
            </a:r>
            <a:r>
              <a:rPr lang="fi-FI" sz="4400" dirty="0" err="1" smtClean="0"/>
              <a:t>register</a:t>
            </a:r>
            <a:r>
              <a:rPr lang="fi-FI" sz="4400" dirty="0" smtClean="0"/>
              <a:t> </a:t>
            </a:r>
            <a:r>
              <a:rPr lang="fi-FI" sz="4400" dirty="0" err="1" smtClean="0"/>
              <a:t>diagnoses</a:t>
            </a:r>
            <a:endParaRPr lang="fi-FI" sz="4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122334"/>
              </p:ext>
            </p:extLst>
          </p:nvPr>
        </p:nvGraphicFramePr>
        <p:xfrm>
          <a:off x="1053194" y="2326065"/>
          <a:ext cx="1010738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0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Registers</a:t>
                      </a:r>
                      <a:r>
                        <a:rPr lang="fi-FI" dirty="0" smtClean="0"/>
                        <a:t>: </a:t>
                      </a:r>
                      <a:r>
                        <a:rPr lang="fi-FI" dirty="0" err="1" smtClean="0"/>
                        <a:t>coverage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NFBC 1966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NFBC 1986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 Register for Health Care: inpatient care until 2015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Finnish outpatient registers: specialized care 1998-2015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Finnish outpatient registers: primary care 2011-2015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Insurance Institution: reimbursable medicines until 2005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Finnish Center for Pensions: disability pensions until 2016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Insurance Institution registers: disability pensions until 2000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Insurance Institution registers: sick days until 1999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94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71450" y="130224"/>
            <a:ext cx="11552464" cy="23179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dirty="0" smtClean="0"/>
              <a:t>NFBC – </a:t>
            </a:r>
            <a:r>
              <a:rPr lang="fi-FI" sz="4400" dirty="0" err="1" smtClean="0"/>
              <a:t>hierarchical</a:t>
            </a:r>
            <a:r>
              <a:rPr lang="fi-FI" sz="4400" dirty="0" smtClean="0"/>
              <a:t> </a:t>
            </a:r>
            <a:r>
              <a:rPr lang="fi-FI" sz="4400" dirty="0" err="1" smtClean="0"/>
              <a:t>register</a:t>
            </a:r>
            <a:r>
              <a:rPr lang="fi-FI" sz="4400" dirty="0" smtClean="0"/>
              <a:t> </a:t>
            </a:r>
            <a:r>
              <a:rPr lang="fi-FI" sz="4400" dirty="0" err="1" smtClean="0"/>
              <a:t>diagnoses</a:t>
            </a:r>
            <a:endParaRPr lang="fi-FI" sz="4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12175"/>
              </p:ext>
            </p:extLst>
          </p:nvPr>
        </p:nvGraphicFramePr>
        <p:xfrm>
          <a:off x="1330778" y="1289201"/>
          <a:ext cx="903378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1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NFBC 1966</a:t>
                      </a:r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NFBC 1986</a:t>
                      </a:r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%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%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Schizophrenia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231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1.9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74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0.8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Psychotic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bipolar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29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19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0.2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Psychotic</a:t>
                      </a:r>
                      <a:r>
                        <a:rPr lang="fi-FI" dirty="0" smtClean="0"/>
                        <a:t> depression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73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31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0.3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Other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psychoses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110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98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1.0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b="1" dirty="0" err="1" smtClean="0"/>
                        <a:t>All</a:t>
                      </a:r>
                      <a:r>
                        <a:rPr lang="fi-FI" b="1" dirty="0" smtClean="0"/>
                        <a:t> </a:t>
                      </a:r>
                      <a:r>
                        <a:rPr lang="fi-FI" b="1" dirty="0" err="1" smtClean="0"/>
                        <a:t>psychoses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  443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  3.6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  231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  1.9</a:t>
                      </a:r>
                      <a:endParaRPr lang="fi-F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Nonpsychotic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bipolar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79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  47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0.5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Nonpsychotic</a:t>
                      </a:r>
                      <a:r>
                        <a:rPr lang="fi-FI" dirty="0" smtClean="0"/>
                        <a:t> depression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714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5.8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702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7.4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Other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nonpsychotic</a:t>
                      </a:r>
                      <a:r>
                        <a:rPr lang="fi-FI" baseline="0" dirty="0" smtClean="0"/>
                        <a:t> dis.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1032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8.4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  981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10.3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b="1" dirty="0" err="1" smtClean="0"/>
                        <a:t>Any</a:t>
                      </a:r>
                      <a:r>
                        <a:rPr lang="fi-FI" b="1" dirty="0" smtClean="0"/>
                        <a:t> </a:t>
                      </a:r>
                      <a:r>
                        <a:rPr lang="fi-FI" b="1" dirty="0" err="1" smtClean="0"/>
                        <a:t>psychiatric</a:t>
                      </a:r>
                      <a:r>
                        <a:rPr lang="fi-FI" b="1" dirty="0" smtClean="0"/>
                        <a:t> </a:t>
                      </a:r>
                      <a:r>
                        <a:rPr lang="fi-FI" b="1" dirty="0" err="1" smtClean="0"/>
                        <a:t>disorder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2268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18.5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1961</a:t>
                      </a:r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 smtClean="0"/>
                        <a:t>20.6</a:t>
                      </a:r>
                      <a:endParaRPr lang="fi-F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No </a:t>
                      </a:r>
                      <a:r>
                        <a:rPr lang="fi-FI" dirty="0" err="1" smtClean="0"/>
                        <a:t>psychiatric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disorder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9963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81.5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7527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79.4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003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71450" y="130224"/>
            <a:ext cx="11552464" cy="23179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dirty="0" smtClean="0"/>
              <a:t>NFBC1966 – </a:t>
            </a:r>
            <a:r>
              <a:rPr lang="fi-FI" sz="4400" dirty="0" err="1" smtClean="0"/>
              <a:t>new</a:t>
            </a:r>
            <a:r>
              <a:rPr lang="fi-FI" sz="4400" dirty="0" smtClean="0"/>
              <a:t> data </a:t>
            </a:r>
            <a:r>
              <a:rPr lang="fi-FI" sz="4400" dirty="0" err="1" smtClean="0"/>
              <a:t>from</a:t>
            </a:r>
            <a:r>
              <a:rPr lang="fi-FI" sz="4400" dirty="0"/>
              <a:t> </a:t>
            </a:r>
            <a:r>
              <a:rPr lang="fi-FI" sz="4400" dirty="0" err="1" smtClean="0"/>
              <a:t>Social</a:t>
            </a:r>
            <a:r>
              <a:rPr lang="fi-FI" sz="4400" dirty="0" smtClean="0"/>
              <a:t> Insurance </a:t>
            </a:r>
            <a:r>
              <a:rPr lang="fi-FI" sz="4400" dirty="0" err="1" smtClean="0"/>
              <a:t>Institution</a:t>
            </a:r>
            <a:endParaRPr lang="fi-FI" sz="4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39318" y="1688375"/>
            <a:ext cx="9921260" cy="4501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None/>
              <a:defRPr sz="3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Ø"/>
            </a:pPr>
            <a:r>
              <a:rPr lang="en-US" sz="2000" dirty="0" smtClean="0"/>
              <a:t>Data available only for those who participated at the 46-year follow-up (n=7071)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fi-FI" sz="2000" dirty="0" err="1" smtClean="0"/>
              <a:t>All</a:t>
            </a:r>
            <a:r>
              <a:rPr lang="fi-FI" sz="2000" dirty="0" smtClean="0"/>
              <a:t> </a:t>
            </a:r>
            <a:r>
              <a:rPr lang="fi-FI" sz="2000" dirty="0" err="1" smtClean="0"/>
              <a:t>bought</a:t>
            </a:r>
            <a:r>
              <a:rPr lang="fi-FI" sz="2000" dirty="0" smtClean="0"/>
              <a:t> </a:t>
            </a:r>
            <a:r>
              <a:rPr lang="fi-FI" sz="2000" dirty="0" err="1" smtClean="0"/>
              <a:t>medications</a:t>
            </a:r>
            <a:r>
              <a:rPr lang="fi-FI" sz="2000" dirty="0" smtClean="0"/>
              <a:t> </a:t>
            </a:r>
            <a:r>
              <a:rPr lang="fi-FI" sz="2000" dirty="0" err="1" smtClean="0"/>
              <a:t>from</a:t>
            </a:r>
            <a:r>
              <a:rPr lang="fi-FI" sz="2000" dirty="0" smtClean="0"/>
              <a:t> </a:t>
            </a:r>
            <a:r>
              <a:rPr lang="fi-FI" sz="2000" dirty="0" err="1" smtClean="0"/>
              <a:t>pharmacies</a:t>
            </a:r>
            <a:r>
              <a:rPr lang="fi-FI" sz="2000" dirty="0" smtClean="0"/>
              <a:t> 1997-2016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Selected ATC codes, e.g. all psychiatric medications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ATC code, cost, for some (10%) also information regarding number of tablets and dose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e.g. 262 individuals using antipsychotics, 1128 using benzodiazepines, 851 using SSRI antidepressants in 2006-2012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000" dirty="0" smtClean="0"/>
              <a:t>Sick days 2000-2016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Diagnoses (sometimes missing), days 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e.g. 60 individuals with psychotic diagnoses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000" dirty="0" smtClean="0"/>
              <a:t>Disability pensions 2000-2016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Diagnoses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(sometimes missing)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start date, possible end date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Own register for negative decisions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000" dirty="0" smtClean="0"/>
              <a:t>Reimbursable medication rights 2000-2016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Diagnoses (sometimes missing), start date, possible end date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algn="l">
              <a:buFont typeface="Wingdings" panose="05000000000000000000" pitchFamily="2" charset="2"/>
              <a:buChar char="Ø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53935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650" y="470896"/>
            <a:ext cx="5267149" cy="804445"/>
          </a:xfrm>
        </p:spPr>
        <p:txBody>
          <a:bodyPr/>
          <a:lstStyle/>
          <a:p>
            <a:r>
              <a:rPr lang="fi-FI" dirty="0" err="1" smtClean="0"/>
              <a:t>Geographical</a:t>
            </a:r>
            <a:r>
              <a:rPr lang="fi-FI" dirty="0" smtClean="0"/>
              <a:t> data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399" y="514848"/>
            <a:ext cx="5751513" cy="5736792"/>
          </a:xfrm>
        </p:spPr>
        <p:txBody>
          <a:bodyPr>
            <a:normAutofit/>
          </a:bodyPr>
          <a:lstStyle/>
          <a:p>
            <a:r>
              <a:rPr lang="fi-FI" sz="1800" dirty="0" err="1" smtClean="0"/>
              <a:t>Coordinate</a:t>
            </a:r>
            <a:r>
              <a:rPr lang="fi-FI" sz="1800" dirty="0" smtClean="0"/>
              <a:t> </a:t>
            </a:r>
            <a:r>
              <a:rPr lang="fi-FI" sz="1800" dirty="0" err="1" smtClean="0"/>
              <a:t>based</a:t>
            </a:r>
            <a:r>
              <a:rPr lang="fi-FI" sz="1800" dirty="0" smtClean="0"/>
              <a:t> </a:t>
            </a:r>
            <a:r>
              <a:rPr lang="fi-FI" sz="1800" dirty="0" err="1" smtClean="0"/>
              <a:t>migration</a:t>
            </a:r>
            <a:r>
              <a:rPr lang="fi-FI" sz="1800" dirty="0" smtClean="0"/>
              <a:t> </a:t>
            </a:r>
            <a:r>
              <a:rPr lang="fi-FI" sz="1800" dirty="0" err="1" smtClean="0"/>
              <a:t>history</a:t>
            </a:r>
            <a:endParaRPr lang="fi-FI" sz="1800" dirty="0" smtClean="0"/>
          </a:p>
          <a:p>
            <a:r>
              <a:rPr lang="fi-FI" sz="1800" dirty="0" err="1" smtClean="0"/>
              <a:t>Postcode</a:t>
            </a:r>
            <a:r>
              <a:rPr lang="fi-FI" sz="1800" dirty="0" smtClean="0"/>
              <a:t>, </a:t>
            </a:r>
            <a:r>
              <a:rPr lang="fi-FI" sz="1800" dirty="0" err="1" smtClean="0"/>
              <a:t>grid</a:t>
            </a:r>
            <a:r>
              <a:rPr lang="fi-FI" sz="1800" dirty="0" smtClean="0"/>
              <a:t> (250x250m) </a:t>
            </a:r>
            <a:r>
              <a:rPr lang="fi-FI" sz="1800" dirty="0" err="1" smtClean="0"/>
              <a:t>or</a:t>
            </a:r>
            <a:r>
              <a:rPr lang="fi-FI" sz="1800" dirty="0" smtClean="0"/>
              <a:t> </a:t>
            </a:r>
            <a:r>
              <a:rPr lang="fi-FI" sz="1800" dirty="0" err="1" smtClean="0"/>
              <a:t>buffer</a:t>
            </a:r>
            <a:r>
              <a:rPr lang="fi-FI" sz="1800" dirty="0" smtClean="0"/>
              <a:t> </a:t>
            </a:r>
            <a:r>
              <a:rPr lang="fi-FI" sz="1800" dirty="0" err="1" smtClean="0"/>
              <a:t>based</a:t>
            </a:r>
            <a:r>
              <a:rPr lang="fi-FI" sz="1800" dirty="0" smtClean="0"/>
              <a:t> data</a:t>
            </a:r>
            <a:endParaRPr lang="fi-FI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24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2" y="1460500"/>
            <a:ext cx="10032517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35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"/>
            <a:ext cx="12192000" cy="7135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2707" y="6177434"/>
            <a:ext cx="1005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/>
              <a:t>CONTACT:    jouko.miettunen@oulu.fi      www.oulu.fi/nfbc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695" y="265781"/>
            <a:ext cx="1228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 smtClean="0">
                <a:solidFill>
                  <a:srgbClr val="FF0000"/>
                </a:solidFill>
              </a:rPr>
              <a:t>THANK YOU!</a:t>
            </a:r>
            <a:endParaRPr lang="fi-FI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NFBC </a:t>
            </a:r>
            <a:r>
              <a:rPr lang="fi-FI" dirty="0" err="1" smtClean="0"/>
              <a:t>web</a:t>
            </a:r>
            <a:r>
              <a:rPr lang="fi-FI" dirty="0" smtClean="0"/>
              <a:t> </a:t>
            </a:r>
            <a:r>
              <a:rPr lang="fi-FI" dirty="0" err="1" smtClean="0"/>
              <a:t>pages</a:t>
            </a:r>
            <a:r>
              <a:rPr lang="fi-FI" dirty="0"/>
              <a:t>: http://www.oulu.fi/nfbc/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824" y="1206100"/>
            <a:ext cx="9668654" cy="5094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415" y="1444781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solidFill>
                  <a:schemeClr val="accent5">
                    <a:lumMod val="75000"/>
                  </a:schemeClr>
                </a:solidFill>
              </a:rPr>
              <a:t>1. Go to </a:t>
            </a:r>
            <a:r>
              <a:rPr lang="fi-FI" sz="16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fi-FI" sz="1600" b="1" dirty="0" smtClean="0">
                <a:solidFill>
                  <a:schemeClr val="accent5">
                    <a:lumMod val="75000"/>
                  </a:schemeClr>
                </a:solidFill>
              </a:rPr>
              <a:t> NFBC </a:t>
            </a:r>
            <a:r>
              <a:rPr lang="fi-FI" sz="1600" b="1" dirty="0" err="1" smtClean="0">
                <a:solidFill>
                  <a:schemeClr val="accent5">
                    <a:lumMod val="75000"/>
                  </a:schemeClr>
                </a:solidFill>
              </a:rPr>
              <a:t>web-</a:t>
            </a:r>
            <a:r>
              <a:rPr lang="fi-FI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b="1" dirty="0" err="1" smtClean="0">
                <a:solidFill>
                  <a:schemeClr val="accent5">
                    <a:lumMod val="75000"/>
                  </a:schemeClr>
                </a:solidFill>
              </a:rPr>
              <a:t>page</a:t>
            </a:r>
            <a:endParaRPr lang="fi-FI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414" y="2364428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2. Get familiar with the data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60319" y="2656815"/>
            <a:ext cx="2615185" cy="12933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60319" y="2656815"/>
            <a:ext cx="3922777" cy="12933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2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40" b="5540"/>
          <a:stretch>
            <a:fillRect/>
          </a:stretch>
        </p:blipFill>
        <p:spPr>
          <a:xfrm>
            <a:off x="1335023" y="344054"/>
            <a:ext cx="8533003" cy="3542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75" y="4568242"/>
            <a:ext cx="8699373" cy="1186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14" y="2364428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Scroll down the pages, click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08175" y="2949203"/>
            <a:ext cx="1289305" cy="22124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050792" y="1508760"/>
            <a:ext cx="2660904" cy="6766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95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40" b="5540"/>
          <a:stretch>
            <a:fillRect/>
          </a:stretch>
        </p:blipFill>
        <p:spPr>
          <a:xfrm>
            <a:off x="1335023" y="344054"/>
            <a:ext cx="8533003" cy="3542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75" y="4568242"/>
            <a:ext cx="8699373" cy="1186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14" y="2364428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Scroll down the pages, click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08175" y="2949203"/>
            <a:ext cx="1289305" cy="22124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050792" y="1508760"/>
            <a:ext cx="2660904" cy="6766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86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75" y="374904"/>
            <a:ext cx="5075298" cy="6564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574" y="3845756"/>
            <a:ext cx="480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Information from each follow-up or 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</a:rPr>
              <a:t>substudy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 can be found from links under the collection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37830" y="1344168"/>
            <a:ext cx="2502850" cy="1952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51855" y="4495471"/>
            <a:ext cx="2595633" cy="2959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577" y="1559941"/>
            <a:ext cx="480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List of all variables can be loaded from here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5372675" y="3355848"/>
            <a:ext cx="68005" cy="3583686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5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170" y="633603"/>
            <a:ext cx="7305675" cy="21526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500616" y="1143000"/>
            <a:ext cx="1746504" cy="6766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535577" y="1527268"/>
            <a:ext cx="228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3. Instructions on how to apply you can find from here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63919" y="1609344"/>
            <a:ext cx="6436113" cy="3334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11" y="2944726"/>
            <a:ext cx="6687798" cy="3076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591" y="2918507"/>
            <a:ext cx="5530691" cy="1232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316" y="4373476"/>
            <a:ext cx="4038600" cy="16478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37022" y="6021301"/>
            <a:ext cx="22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Link to the material request form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81975" y="4583575"/>
            <a:ext cx="1434167" cy="147876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900668" y="3460830"/>
            <a:ext cx="2174428" cy="25604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0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27" y="1902122"/>
            <a:ext cx="8764676" cy="3764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4971" y="603325"/>
            <a:ext cx="228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How to fill…. Detailed instructions can be found here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3644876" y="1018824"/>
            <a:ext cx="5508455" cy="12609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5577" y="3607783"/>
            <a:ext cx="2289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Please note the two compulsory attachments and instructions on how to get the data access on the NFBC server,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2825482" y="2837721"/>
            <a:ext cx="729481" cy="16780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2825482" y="4515724"/>
            <a:ext cx="549180" cy="2335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95134" y="5709597"/>
            <a:ext cx="3983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and that if the data is used outside our university, certain contracts between institutes are needed.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44876" y="5295064"/>
            <a:ext cx="0" cy="4145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71A1-2089-4EAD-AA66-BEE880D6BE9A}" type="datetime1">
              <a:rPr lang="fi-FI" smtClean="0"/>
              <a:pPr/>
              <a:t>13.11.2017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Add footer if needed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017" y="440704"/>
            <a:ext cx="5794455" cy="6104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35" y="440705"/>
            <a:ext cx="9926893" cy="6806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56" y="735408"/>
            <a:ext cx="8599287" cy="6410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4971" y="603325"/>
            <a:ext cx="228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To start with Greip, login to the material request portal. 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ulun yliopisto">
  <a:themeElements>
    <a:clrScheme name="Oulu">
      <a:dk1>
        <a:sysClr val="windowText" lastClr="000000"/>
      </a:dk1>
      <a:lt1>
        <a:sysClr val="window" lastClr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662D91"/>
      </a:accent3>
      <a:accent4>
        <a:srgbClr val="00AEEF"/>
      </a:accent4>
      <a:accent5>
        <a:srgbClr val="23408F"/>
      </a:accent5>
      <a:accent6>
        <a:srgbClr val="4BBCA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 presentation template EN.potx" id="{C085F167-3E62-4BD1-8326-BE9168B4A179}" vid="{7F1A829D-CBE1-403D-B241-30457CD3E1E8}"/>
    </a:ext>
  </a:extLst>
</a:theme>
</file>

<file path=ppt/theme/theme2.xml><?xml version="1.0" encoding="utf-8"?>
<a:theme xmlns:a="http://schemas.openxmlformats.org/drawingml/2006/main" name="6_Oulun yliopisto">
  <a:themeElements>
    <a:clrScheme name="Oulu">
      <a:dk1>
        <a:sysClr val="windowText" lastClr="000000"/>
      </a:dk1>
      <a:lt1>
        <a:sysClr val="window" lastClr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662D91"/>
      </a:accent3>
      <a:accent4>
        <a:srgbClr val="00AEEF"/>
      </a:accent4>
      <a:accent5>
        <a:srgbClr val="23408F"/>
      </a:accent5>
      <a:accent6>
        <a:srgbClr val="4BBCA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 presentation template EN.potx" id="{C085F167-3E62-4BD1-8326-BE9168B4A179}" vid="{7F1A829D-CBE1-403D-B241-30457CD3E1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1567</Words>
  <Application>Microsoft Office PowerPoint</Application>
  <PresentationFormat>Widescreen</PresentationFormat>
  <Paragraphs>331</Paragraphs>
  <Slides>25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Comic Sans MS</vt:lpstr>
      <vt:lpstr>Verdana</vt:lpstr>
      <vt:lpstr>Wingdings</vt:lpstr>
      <vt:lpstr>Oulun yliopisto</vt:lpstr>
      <vt:lpstr>6_Oulun yliopisto</vt:lpstr>
      <vt:lpstr>Clip</vt:lpstr>
      <vt:lpstr>Northern Finland Birth Cohort 1966 - material request and new data</vt:lpstr>
      <vt:lpstr>How to apply NFBC Data for your research</vt:lpstr>
      <vt:lpstr>NFBC web pages: http://www.oulu.fi/nfbc/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request form</vt:lpstr>
      <vt:lpstr>Material requests</vt:lpstr>
      <vt:lpstr>NFBC Project Center personnel</vt:lpstr>
      <vt:lpstr>Additional data permission issues</vt:lpstr>
      <vt:lpstr>NEW DATA</vt:lpstr>
      <vt:lpstr>Northern Finland Birth Cohort 1966</vt:lpstr>
      <vt:lpstr>PowerPoint Presentation</vt:lpstr>
      <vt:lpstr>PowerPoint Presentation</vt:lpstr>
      <vt:lpstr>PowerPoint Presentation</vt:lpstr>
      <vt:lpstr>Data from different national registers</vt:lpstr>
      <vt:lpstr>Care Register for Health Care</vt:lpstr>
      <vt:lpstr>PowerPoint Presentation</vt:lpstr>
      <vt:lpstr>PowerPoint Presentation</vt:lpstr>
      <vt:lpstr>PowerPoint Presentation</vt:lpstr>
      <vt:lpstr>Geographical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Minna Männikkö</dc:creator>
  <cp:lastModifiedBy>Jouko Miettunen</cp:lastModifiedBy>
  <cp:revision>187</cp:revision>
  <cp:lastPrinted>2016-12-07T12:48:05Z</cp:lastPrinted>
  <dcterms:created xsi:type="dcterms:W3CDTF">2016-06-08T07:12:54Z</dcterms:created>
  <dcterms:modified xsi:type="dcterms:W3CDTF">2017-11-13T12:11:29Z</dcterms:modified>
</cp:coreProperties>
</file>